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</p:sldIdLst>
  <p:sldSz cy="6858000" cx="12192000"/>
  <p:notesSz cx="6858000" cy="9144000"/>
  <p:embeddedFontLst>
    <p:embeddedFont>
      <p:font typeface="Tahoma"/>
      <p:regular r:id="rId41"/>
      <p:bold r:id="rId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43" roundtripDataSignature="AMtx7mj98bFegqu2gWCQg2CHHn39otSDx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CEE6A4C-AE9A-4531-B1EC-25B8D69C7151}">
  <a:tblStyle styleId="{CCEE6A4C-AE9A-4531-B1EC-25B8D69C7151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42" Type="http://schemas.openxmlformats.org/officeDocument/2006/relationships/font" Target="fonts/Tahoma-bold.fntdata"/><Relationship Id="rId41" Type="http://schemas.openxmlformats.org/officeDocument/2006/relationships/font" Target="fonts/Tahoma-regular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43" Type="http://customschemas.google.com/relationships/presentationmetadata" Target="meta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Google Shape;411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2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2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1" name="Google Shape;451;p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2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" name="Google Shape;460;p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2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" name="Google Shape;471;p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3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3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0" name="Google Shape;490;p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3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p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3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3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3" name="Google Shape;523;p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3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Relationship Id="rId3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50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50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50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50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50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50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50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50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50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50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7.png"/><Relationship Id="rId4" Type="http://schemas.openxmlformats.org/officeDocument/2006/relationships/image" Target="../media/image2.png"/><Relationship Id="rId5" Type="http://schemas.openxmlformats.org/officeDocument/2006/relationships/image" Target="../media/image4.png"/><Relationship Id="rId6" Type="http://schemas.openxmlformats.org/officeDocument/2006/relationships/image" Target="../media/image1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Relationship Id="rId3" Type="http://schemas.openxmlformats.org/officeDocument/2006/relationships/image" Target="../media/image9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page">
  <p:cSld name="cover pag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37"/>
          <p:cNvPicPr preferRelativeResize="0"/>
          <p:nvPr/>
        </p:nvPicPr>
        <p:blipFill rotWithShape="1">
          <a:blip r:embed="rId2">
            <a:alphaModFix amt="34000"/>
          </a:blip>
          <a:srcRect b="0" l="0" r="0" t="0"/>
          <a:stretch/>
        </p:blipFill>
        <p:spPr>
          <a:xfrm rot="-5400000">
            <a:off x="1428041" y="-1428041"/>
            <a:ext cx="6880030" cy="97361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37"/>
          <p:cNvPicPr preferRelativeResize="0"/>
          <p:nvPr/>
        </p:nvPicPr>
        <p:blipFill rotWithShape="1">
          <a:blip r:embed="rId3">
            <a:alphaModFix amt="99000"/>
          </a:blip>
          <a:srcRect b="0" l="0" r="0" t="0"/>
          <a:stretch/>
        </p:blipFill>
        <p:spPr>
          <a:xfrm flipH="1">
            <a:off x="59093" y="0"/>
            <a:ext cx="12073813" cy="3109189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37"/>
          <p:cNvSpPr/>
          <p:nvPr/>
        </p:nvSpPr>
        <p:spPr>
          <a:xfrm rot="5400000">
            <a:off x="5953544" y="641578"/>
            <a:ext cx="284909" cy="12192000"/>
          </a:xfrm>
          <a:prstGeom prst="rect">
            <a:avLst/>
          </a:prstGeom>
          <a:solidFill>
            <a:srgbClr val="6C1D3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9;p37"/>
          <p:cNvSpPr txBox="1"/>
          <p:nvPr/>
        </p:nvSpPr>
        <p:spPr>
          <a:xfrm>
            <a:off x="5479363" y="6595121"/>
            <a:ext cx="1377301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100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www.utm.my</a:t>
            </a:r>
            <a:endParaRPr b="1" i="0" sz="1100" u="none" cap="none" strike="noStrike">
              <a:solidFill>
                <a:schemeClr val="accent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 page">
  <p:cSld name="end page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46"/>
          <p:cNvSpPr/>
          <p:nvPr/>
        </p:nvSpPr>
        <p:spPr>
          <a:xfrm>
            <a:off x="0" y="-2"/>
            <a:ext cx="12230100" cy="6858001"/>
          </a:xfrm>
          <a:prstGeom prst="rect">
            <a:avLst/>
          </a:prstGeom>
          <a:solidFill>
            <a:srgbClr val="6C1D3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5" name="Google Shape;115;p46"/>
          <p:cNvPicPr preferRelativeResize="0"/>
          <p:nvPr/>
        </p:nvPicPr>
        <p:blipFill rotWithShape="1">
          <a:blip r:embed="rId2">
            <a:alphaModFix amt="32000"/>
          </a:blip>
          <a:srcRect b="0" l="20647" r="0" t="0"/>
          <a:stretch/>
        </p:blipFill>
        <p:spPr>
          <a:xfrm rot="-5400000">
            <a:off x="2686050" y="-2686050"/>
            <a:ext cx="6858000" cy="122301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4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4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p4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47"/>
          <p:cNvPicPr preferRelativeResize="0"/>
          <p:nvPr/>
        </p:nvPicPr>
        <p:blipFill rotWithShape="1">
          <a:blip r:embed="rId2">
            <a:alphaModFix amt="99000"/>
          </a:blip>
          <a:srcRect b="0" l="0" r="0" t="0"/>
          <a:stretch/>
        </p:blipFill>
        <p:spPr>
          <a:xfrm flipH="1">
            <a:off x="6764" y="1270"/>
            <a:ext cx="12073813" cy="310918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1" name="Google Shape;121;p47"/>
          <p:cNvGrpSpPr/>
          <p:nvPr/>
        </p:nvGrpSpPr>
        <p:grpSpPr>
          <a:xfrm>
            <a:off x="0" y="6438899"/>
            <a:ext cx="4425450" cy="419100"/>
            <a:chOff x="0" y="6438899"/>
            <a:chExt cx="4425450" cy="419100"/>
          </a:xfrm>
        </p:grpSpPr>
        <p:sp>
          <p:nvSpPr>
            <p:cNvPr id="122" name="Google Shape;122;p47"/>
            <p:cNvSpPr/>
            <p:nvPr/>
          </p:nvSpPr>
          <p:spPr>
            <a:xfrm>
              <a:off x="0" y="6438900"/>
              <a:ext cx="4115884" cy="419099"/>
            </a:xfrm>
            <a:prstGeom prst="rect">
              <a:avLst/>
            </a:prstGeom>
            <a:solidFill>
              <a:srgbClr val="6C1D3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" name="Google Shape;123;p47"/>
            <p:cNvSpPr/>
            <p:nvPr/>
          </p:nvSpPr>
          <p:spPr>
            <a:xfrm>
              <a:off x="4115884" y="6438899"/>
              <a:ext cx="309566" cy="419100"/>
            </a:xfrm>
            <a:prstGeom prst="rtTriangle">
              <a:avLst/>
            </a:prstGeom>
            <a:solidFill>
              <a:srgbClr val="6C1D3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4" name="Google Shape;124;p47"/>
          <p:cNvSpPr txBox="1"/>
          <p:nvPr>
            <p:ph type="title"/>
          </p:nvPr>
        </p:nvSpPr>
        <p:spPr>
          <a:xfrm>
            <a:off x="831850" y="1047751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5" name="Google Shape;125;p47"/>
          <p:cNvSpPr txBox="1"/>
          <p:nvPr>
            <p:ph idx="1" type="body"/>
          </p:nvPr>
        </p:nvSpPr>
        <p:spPr>
          <a:xfrm>
            <a:off x="831850" y="2814638"/>
            <a:ext cx="10515600" cy="33575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26" name="Google Shape;126;p4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p4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" name="Google Shape;128;p4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29" name="Google Shape;129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78878" y="283590"/>
            <a:ext cx="1468167" cy="49746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0" name="Google Shape;130;p47"/>
          <p:cNvGrpSpPr/>
          <p:nvPr/>
        </p:nvGrpSpPr>
        <p:grpSpPr>
          <a:xfrm>
            <a:off x="0" y="0"/>
            <a:ext cx="2135014" cy="390908"/>
            <a:chOff x="0" y="0"/>
            <a:chExt cx="2135014" cy="390908"/>
          </a:xfrm>
        </p:grpSpPr>
        <p:sp>
          <p:nvSpPr>
            <p:cNvPr id="131" name="Google Shape;131;p47"/>
            <p:cNvSpPr/>
            <p:nvPr/>
          </p:nvSpPr>
          <p:spPr>
            <a:xfrm>
              <a:off x="0" y="1"/>
              <a:ext cx="1921715" cy="390907"/>
            </a:xfrm>
            <a:prstGeom prst="rect">
              <a:avLst/>
            </a:prstGeom>
            <a:solidFill>
              <a:srgbClr val="6C1D3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" name="Google Shape;132;p47"/>
            <p:cNvSpPr/>
            <p:nvPr/>
          </p:nvSpPr>
          <p:spPr>
            <a:xfrm flipH="1" rot="10800000">
              <a:off x="1921715" y="0"/>
              <a:ext cx="213299" cy="390907"/>
            </a:xfrm>
            <a:prstGeom prst="rtTriangle">
              <a:avLst/>
            </a:prstGeom>
            <a:solidFill>
              <a:srgbClr val="6C1D3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3" name="Google Shape;133;p47"/>
          <p:cNvGrpSpPr/>
          <p:nvPr/>
        </p:nvGrpSpPr>
        <p:grpSpPr>
          <a:xfrm>
            <a:off x="11930388" y="4900065"/>
            <a:ext cx="261612" cy="1456285"/>
            <a:chOff x="-7479" y="4982614"/>
            <a:chExt cx="261612" cy="1456285"/>
          </a:xfrm>
        </p:grpSpPr>
        <p:sp>
          <p:nvSpPr>
            <p:cNvPr id="134" name="Google Shape;134;p47"/>
            <p:cNvSpPr/>
            <p:nvPr/>
          </p:nvSpPr>
          <p:spPr>
            <a:xfrm>
              <a:off x="-7479" y="4982614"/>
              <a:ext cx="261612" cy="1456285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Google Shape;135;p47"/>
            <p:cNvSpPr txBox="1"/>
            <p:nvPr/>
          </p:nvSpPr>
          <p:spPr>
            <a:xfrm rot="-5400000">
              <a:off x="-565323" y="5578170"/>
              <a:ext cx="1377301" cy="2616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100">
                  <a:solidFill>
                    <a:srgbClr val="F2F2F2"/>
                  </a:solidFill>
                  <a:latin typeface="Calibri"/>
                  <a:ea typeface="Calibri"/>
                  <a:cs typeface="Calibri"/>
                  <a:sym typeface="Calibri"/>
                </a:rPr>
                <a:t>www.utm.my</a:t>
              </a:r>
              <a:endParaRPr b="1" i="0" sz="1100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6765" y="1270"/>
            <a:ext cx="7112053" cy="1831461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48"/>
          <p:cNvSpPr/>
          <p:nvPr/>
        </p:nvSpPr>
        <p:spPr>
          <a:xfrm>
            <a:off x="-38100" y="1690688"/>
            <a:ext cx="12230100" cy="5167312"/>
          </a:xfrm>
          <a:prstGeom prst="rect">
            <a:avLst/>
          </a:prstGeom>
          <a:solidFill>
            <a:srgbClr val="6C1D3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p4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0" name="Google Shape;140;p48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1" name="Google Shape;141;p48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2" name="Google Shape;142;p4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3" name="Google Shape;143;p4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4" name="Google Shape;144;p4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45" name="Google Shape;145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78878" y="283590"/>
            <a:ext cx="1468167" cy="49746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6" name="Google Shape;146;p48"/>
          <p:cNvGrpSpPr/>
          <p:nvPr/>
        </p:nvGrpSpPr>
        <p:grpSpPr>
          <a:xfrm>
            <a:off x="11930388" y="4900065"/>
            <a:ext cx="261612" cy="1456285"/>
            <a:chOff x="-7479" y="4982614"/>
            <a:chExt cx="261612" cy="1456285"/>
          </a:xfrm>
        </p:grpSpPr>
        <p:sp>
          <p:nvSpPr>
            <p:cNvPr id="147" name="Google Shape;147;p48"/>
            <p:cNvSpPr/>
            <p:nvPr/>
          </p:nvSpPr>
          <p:spPr>
            <a:xfrm>
              <a:off x="-7479" y="4982614"/>
              <a:ext cx="261612" cy="1456285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" name="Google Shape;148;p48"/>
            <p:cNvSpPr txBox="1"/>
            <p:nvPr/>
          </p:nvSpPr>
          <p:spPr>
            <a:xfrm rot="-5400000">
              <a:off x="-565323" y="5578170"/>
              <a:ext cx="1377301" cy="2616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100">
                  <a:solidFill>
                    <a:srgbClr val="F2F2F2"/>
                  </a:solidFill>
                  <a:latin typeface="Calibri"/>
                  <a:ea typeface="Calibri"/>
                  <a:cs typeface="Calibri"/>
                  <a:sym typeface="Calibri"/>
                </a:rPr>
                <a:t>www.utm.my</a:t>
              </a:r>
              <a:endParaRPr b="1" i="0" sz="1100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4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6765" y="1270"/>
            <a:ext cx="7112053" cy="1831461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4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2" name="Google Shape;152;p4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3" name="Google Shape;153;p4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54" name="Google Shape;154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78878" y="283590"/>
            <a:ext cx="1468167" cy="49746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5" name="Google Shape;155;p49"/>
          <p:cNvGrpSpPr/>
          <p:nvPr/>
        </p:nvGrpSpPr>
        <p:grpSpPr>
          <a:xfrm>
            <a:off x="11930388" y="4900065"/>
            <a:ext cx="261612" cy="1456285"/>
            <a:chOff x="-7479" y="4982614"/>
            <a:chExt cx="261612" cy="1456285"/>
          </a:xfrm>
        </p:grpSpPr>
        <p:sp>
          <p:nvSpPr>
            <p:cNvPr id="156" name="Google Shape;156;p49"/>
            <p:cNvSpPr/>
            <p:nvPr/>
          </p:nvSpPr>
          <p:spPr>
            <a:xfrm>
              <a:off x="-7479" y="4982614"/>
              <a:ext cx="261612" cy="1456285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Google Shape;157;p49"/>
            <p:cNvSpPr txBox="1"/>
            <p:nvPr/>
          </p:nvSpPr>
          <p:spPr>
            <a:xfrm rot="-5400000">
              <a:off x="-565323" y="5578170"/>
              <a:ext cx="1377301" cy="2616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100">
                  <a:solidFill>
                    <a:srgbClr val="F2F2F2"/>
                  </a:solidFill>
                  <a:latin typeface="Calibri"/>
                  <a:ea typeface="Calibri"/>
                  <a:cs typeface="Calibri"/>
                  <a:sym typeface="Calibri"/>
                </a:rPr>
                <a:t>www.utm.my</a:t>
              </a:r>
              <a:endParaRPr b="1" i="0" sz="1100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-color">
  <p:cSld name="Blank-color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50"/>
          <p:cNvSpPr/>
          <p:nvPr/>
        </p:nvSpPr>
        <p:spPr>
          <a:xfrm>
            <a:off x="-38100" y="0"/>
            <a:ext cx="12230100" cy="6858000"/>
          </a:xfrm>
          <a:prstGeom prst="rect">
            <a:avLst/>
          </a:prstGeom>
          <a:solidFill>
            <a:srgbClr val="6C1D3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60" name="Google Shape;160;p50"/>
          <p:cNvGrpSpPr/>
          <p:nvPr/>
        </p:nvGrpSpPr>
        <p:grpSpPr>
          <a:xfrm>
            <a:off x="7180119" y="6473574"/>
            <a:ext cx="5011881" cy="390911"/>
            <a:chOff x="7180118" y="6489891"/>
            <a:chExt cx="5011881" cy="390911"/>
          </a:xfrm>
        </p:grpSpPr>
        <p:sp>
          <p:nvSpPr>
            <p:cNvPr id="161" name="Google Shape;161;p50"/>
            <p:cNvSpPr/>
            <p:nvPr/>
          </p:nvSpPr>
          <p:spPr>
            <a:xfrm rot="10800000">
              <a:off x="7393415" y="6489891"/>
              <a:ext cx="4798584" cy="39090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" name="Google Shape;162;p50"/>
            <p:cNvSpPr/>
            <p:nvPr/>
          </p:nvSpPr>
          <p:spPr>
            <a:xfrm flipH="1">
              <a:off x="7180118" y="6489895"/>
              <a:ext cx="213299" cy="390907"/>
            </a:xfrm>
            <a:prstGeom prst="rtTriangl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63" name="Google Shape;163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476220" y="283589"/>
            <a:ext cx="1470825" cy="497461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5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5" name="Google Shape;165;p5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6" name="Google Shape;166;p5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167" name="Google Shape;167;p50"/>
          <p:cNvGrpSpPr/>
          <p:nvPr/>
        </p:nvGrpSpPr>
        <p:grpSpPr>
          <a:xfrm>
            <a:off x="-58882" y="0"/>
            <a:ext cx="2130820" cy="390908"/>
            <a:chOff x="-58882" y="0"/>
            <a:chExt cx="2130820" cy="390908"/>
          </a:xfrm>
        </p:grpSpPr>
        <p:sp>
          <p:nvSpPr>
            <p:cNvPr id="168" name="Google Shape;168;p50"/>
            <p:cNvSpPr/>
            <p:nvPr/>
          </p:nvSpPr>
          <p:spPr>
            <a:xfrm>
              <a:off x="-58882" y="1"/>
              <a:ext cx="1921715" cy="39090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" name="Google Shape;169;p50"/>
            <p:cNvSpPr/>
            <p:nvPr/>
          </p:nvSpPr>
          <p:spPr>
            <a:xfrm flipH="1" rot="10800000">
              <a:off x="1858639" y="0"/>
              <a:ext cx="213299" cy="390907"/>
            </a:xfrm>
            <a:prstGeom prst="rtTriangl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0" name="Google Shape;170;p50"/>
          <p:cNvGrpSpPr/>
          <p:nvPr/>
        </p:nvGrpSpPr>
        <p:grpSpPr>
          <a:xfrm>
            <a:off x="11930388" y="4900065"/>
            <a:ext cx="261612" cy="1456285"/>
            <a:chOff x="-7479" y="4982614"/>
            <a:chExt cx="261612" cy="1456285"/>
          </a:xfrm>
        </p:grpSpPr>
        <p:sp>
          <p:nvSpPr>
            <p:cNvPr id="171" name="Google Shape;171;p50"/>
            <p:cNvSpPr/>
            <p:nvPr/>
          </p:nvSpPr>
          <p:spPr>
            <a:xfrm>
              <a:off x="-7479" y="4982614"/>
              <a:ext cx="261612" cy="1456285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" name="Google Shape;172;p50"/>
            <p:cNvSpPr txBox="1"/>
            <p:nvPr/>
          </p:nvSpPr>
          <p:spPr>
            <a:xfrm rot="-5400000">
              <a:off x="-565323" y="5578170"/>
              <a:ext cx="1377301" cy="2616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100">
                  <a:solidFill>
                    <a:srgbClr val="F2F2F2"/>
                  </a:solidFill>
                  <a:latin typeface="Calibri"/>
                  <a:ea typeface="Calibri"/>
                  <a:cs typeface="Calibri"/>
                  <a:sym typeface="Calibri"/>
                </a:rPr>
                <a:t>www.utm.my</a:t>
              </a:r>
              <a:endParaRPr b="1" i="0" sz="1100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5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6765" y="1270"/>
            <a:ext cx="7112053" cy="1831461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5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6" name="Google Shape;176;p5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7" name="Google Shape;177;p5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78" name="Google Shape;178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78878" y="283590"/>
            <a:ext cx="1468167" cy="49746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" name="Google Shape;179;p51"/>
          <p:cNvGrpSpPr/>
          <p:nvPr/>
        </p:nvGrpSpPr>
        <p:grpSpPr>
          <a:xfrm>
            <a:off x="11930388" y="4900065"/>
            <a:ext cx="261612" cy="1456285"/>
            <a:chOff x="-7479" y="4982614"/>
            <a:chExt cx="261612" cy="1456285"/>
          </a:xfrm>
        </p:grpSpPr>
        <p:sp>
          <p:nvSpPr>
            <p:cNvPr id="180" name="Google Shape;180;p51"/>
            <p:cNvSpPr/>
            <p:nvPr/>
          </p:nvSpPr>
          <p:spPr>
            <a:xfrm>
              <a:off x="-7479" y="4982614"/>
              <a:ext cx="261612" cy="1456285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Google Shape;181;p51"/>
            <p:cNvSpPr txBox="1"/>
            <p:nvPr/>
          </p:nvSpPr>
          <p:spPr>
            <a:xfrm rot="-5400000">
              <a:off x="-565323" y="5578170"/>
              <a:ext cx="1377301" cy="2616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100">
                  <a:solidFill>
                    <a:srgbClr val="F2F2F2"/>
                  </a:solidFill>
                  <a:latin typeface="Calibri"/>
                  <a:ea typeface="Calibri"/>
                  <a:cs typeface="Calibri"/>
                  <a:sym typeface="Calibri"/>
                </a:rPr>
                <a:t>www.utm.my</a:t>
              </a:r>
              <a:endParaRPr b="1" i="0" sz="1100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2" name="Google Shape;182;p51"/>
          <p:cNvSpPr/>
          <p:nvPr/>
        </p:nvSpPr>
        <p:spPr>
          <a:xfrm rot="5400000">
            <a:off x="6073139" y="761174"/>
            <a:ext cx="45719" cy="12192000"/>
          </a:xfrm>
          <a:prstGeom prst="rect">
            <a:avLst/>
          </a:prstGeom>
          <a:solidFill>
            <a:srgbClr val="6C1D3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p51"/>
          <p:cNvSpPr txBox="1"/>
          <p:nvPr>
            <p:ph type="title"/>
          </p:nvPr>
        </p:nvSpPr>
        <p:spPr>
          <a:xfrm>
            <a:off x="838198" y="78105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Picture with Caption">
  <p:cSld name="1_Picture with Caption"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6765" y="1270"/>
            <a:ext cx="7112053" cy="1831461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5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7" name="Google Shape;187;p5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8" name="Google Shape;188;p5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89" name="Google Shape;189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78878" y="283590"/>
            <a:ext cx="1468167" cy="49746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0" name="Google Shape;190;p52"/>
          <p:cNvGrpSpPr/>
          <p:nvPr/>
        </p:nvGrpSpPr>
        <p:grpSpPr>
          <a:xfrm>
            <a:off x="11930388" y="4900065"/>
            <a:ext cx="261612" cy="1456285"/>
            <a:chOff x="-7479" y="4982614"/>
            <a:chExt cx="261612" cy="1456285"/>
          </a:xfrm>
        </p:grpSpPr>
        <p:sp>
          <p:nvSpPr>
            <p:cNvPr id="191" name="Google Shape;191;p52"/>
            <p:cNvSpPr/>
            <p:nvPr/>
          </p:nvSpPr>
          <p:spPr>
            <a:xfrm>
              <a:off x="-7479" y="4982614"/>
              <a:ext cx="261612" cy="1456285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" name="Google Shape;192;p52"/>
            <p:cNvSpPr txBox="1"/>
            <p:nvPr/>
          </p:nvSpPr>
          <p:spPr>
            <a:xfrm rot="-5400000">
              <a:off x="-565323" y="5578170"/>
              <a:ext cx="1377301" cy="2616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100">
                  <a:solidFill>
                    <a:srgbClr val="F2F2F2"/>
                  </a:solidFill>
                  <a:latin typeface="Calibri"/>
                  <a:ea typeface="Calibri"/>
                  <a:cs typeface="Calibri"/>
                  <a:sym typeface="Calibri"/>
                </a:rPr>
                <a:t>www.utm.my</a:t>
              </a:r>
              <a:endParaRPr b="1" i="0" sz="1100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3" name="Google Shape;193;p52"/>
          <p:cNvSpPr/>
          <p:nvPr/>
        </p:nvSpPr>
        <p:spPr>
          <a:xfrm rot="5400000">
            <a:off x="6079906" y="-6086095"/>
            <a:ext cx="45719" cy="12192000"/>
          </a:xfrm>
          <a:prstGeom prst="rect">
            <a:avLst/>
          </a:prstGeom>
          <a:solidFill>
            <a:srgbClr val="6C1D3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p52"/>
          <p:cNvSpPr txBox="1"/>
          <p:nvPr>
            <p:ph type="title"/>
          </p:nvPr>
        </p:nvSpPr>
        <p:spPr>
          <a:xfrm>
            <a:off x="838198" y="78105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38"/>
          <p:cNvPicPr preferRelativeResize="0"/>
          <p:nvPr/>
        </p:nvPicPr>
        <p:blipFill rotWithShape="1">
          <a:blip r:embed="rId2">
            <a:alphaModFix amt="99000"/>
          </a:blip>
          <a:srcRect b="0" l="0" r="0" t="0"/>
          <a:stretch/>
        </p:blipFill>
        <p:spPr>
          <a:xfrm flipH="1">
            <a:off x="6764" y="1270"/>
            <a:ext cx="12073813" cy="3109189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38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8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4" name="Google Shape;24;p38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" name="Google Shape;25;p38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6" name="Google Shape;26;p38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7" name="Google Shape;27;p3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3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3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0" name="Google Shape;30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78878" y="283590"/>
            <a:ext cx="1468167" cy="497461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38"/>
          <p:cNvSpPr/>
          <p:nvPr/>
        </p:nvSpPr>
        <p:spPr>
          <a:xfrm>
            <a:off x="6764" y="342265"/>
            <a:ext cx="10269639" cy="45719"/>
          </a:xfrm>
          <a:prstGeom prst="rect">
            <a:avLst/>
          </a:prstGeom>
          <a:solidFill>
            <a:srgbClr val="6C1D3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2" name="Google Shape;32;p38"/>
          <p:cNvGrpSpPr/>
          <p:nvPr/>
        </p:nvGrpSpPr>
        <p:grpSpPr>
          <a:xfrm>
            <a:off x="11930388" y="4900065"/>
            <a:ext cx="261612" cy="1456285"/>
            <a:chOff x="-7479" y="4982614"/>
            <a:chExt cx="261612" cy="1456285"/>
          </a:xfrm>
        </p:grpSpPr>
        <p:sp>
          <p:nvSpPr>
            <p:cNvPr id="33" name="Google Shape;33;p38"/>
            <p:cNvSpPr/>
            <p:nvPr/>
          </p:nvSpPr>
          <p:spPr>
            <a:xfrm>
              <a:off x="-7479" y="4982614"/>
              <a:ext cx="261612" cy="1456285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34;p38"/>
            <p:cNvSpPr txBox="1"/>
            <p:nvPr/>
          </p:nvSpPr>
          <p:spPr>
            <a:xfrm rot="-5400000">
              <a:off x="-565323" y="5578170"/>
              <a:ext cx="1377301" cy="2616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100">
                  <a:solidFill>
                    <a:srgbClr val="F2F2F2"/>
                  </a:solidFill>
                  <a:latin typeface="Calibri"/>
                  <a:ea typeface="Calibri"/>
                  <a:cs typeface="Calibri"/>
                  <a:sym typeface="Calibri"/>
                </a:rPr>
                <a:t>www.utm.my</a:t>
              </a:r>
              <a:endParaRPr b="1" i="0" sz="1100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oogle Shape;36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4713261" y="1270"/>
            <a:ext cx="7112053" cy="1831461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39"/>
          <p:cNvSpPr/>
          <p:nvPr/>
        </p:nvSpPr>
        <p:spPr>
          <a:xfrm>
            <a:off x="-38099" y="0"/>
            <a:ext cx="4764088" cy="6858000"/>
          </a:xfrm>
          <a:prstGeom prst="rect">
            <a:avLst/>
          </a:prstGeom>
          <a:solidFill>
            <a:srgbClr val="6C1D3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Google Shape;38;p39"/>
          <p:cNvSpPr txBox="1"/>
          <p:nvPr>
            <p:ph type="title"/>
          </p:nvPr>
        </p:nvSpPr>
        <p:spPr>
          <a:xfrm>
            <a:off x="839788" y="457200"/>
            <a:ext cx="3771969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 sz="2800"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39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40" name="Google Shape;40;p39"/>
          <p:cNvSpPr txBox="1"/>
          <p:nvPr>
            <p:ph idx="2" type="body"/>
          </p:nvPr>
        </p:nvSpPr>
        <p:spPr>
          <a:xfrm>
            <a:off x="839788" y="2057400"/>
            <a:ext cx="3771969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41" name="Google Shape;41;p3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3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3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4" name="Google Shape;44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78878" y="283590"/>
            <a:ext cx="1468167" cy="497461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39"/>
          <p:cNvSpPr/>
          <p:nvPr/>
        </p:nvSpPr>
        <p:spPr>
          <a:xfrm rot="5400000">
            <a:off x="1324286" y="3399184"/>
            <a:ext cx="6858000" cy="59635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6" name="Google Shape;46;p39"/>
          <p:cNvGrpSpPr/>
          <p:nvPr/>
        </p:nvGrpSpPr>
        <p:grpSpPr>
          <a:xfrm>
            <a:off x="11930388" y="4900065"/>
            <a:ext cx="261612" cy="1456285"/>
            <a:chOff x="-7479" y="4982614"/>
            <a:chExt cx="261612" cy="1456285"/>
          </a:xfrm>
        </p:grpSpPr>
        <p:sp>
          <p:nvSpPr>
            <p:cNvPr id="47" name="Google Shape;47;p39"/>
            <p:cNvSpPr/>
            <p:nvPr/>
          </p:nvSpPr>
          <p:spPr>
            <a:xfrm>
              <a:off x="-7479" y="4982614"/>
              <a:ext cx="261612" cy="1456285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48;p39"/>
            <p:cNvSpPr txBox="1"/>
            <p:nvPr/>
          </p:nvSpPr>
          <p:spPr>
            <a:xfrm rot="-5400000">
              <a:off x="-565323" y="5578170"/>
              <a:ext cx="1377301" cy="2616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100">
                  <a:solidFill>
                    <a:srgbClr val="F2F2F2"/>
                  </a:solidFill>
                  <a:latin typeface="Calibri"/>
                  <a:ea typeface="Calibri"/>
                  <a:cs typeface="Calibri"/>
                  <a:sym typeface="Calibri"/>
                </a:rPr>
                <a:t>www.utm.my</a:t>
              </a:r>
              <a:endParaRPr b="1" i="0" sz="1100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oogle Shape;50;p40"/>
          <p:cNvPicPr preferRelativeResize="0"/>
          <p:nvPr/>
        </p:nvPicPr>
        <p:blipFill rotWithShape="1">
          <a:blip r:embed="rId2">
            <a:alphaModFix amt="99000"/>
          </a:blip>
          <a:srcRect b="0" l="0" r="0" t="0"/>
          <a:stretch/>
        </p:blipFill>
        <p:spPr>
          <a:xfrm flipH="1">
            <a:off x="6764" y="1270"/>
            <a:ext cx="12073813" cy="3109189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40"/>
          <p:cNvSpPr txBox="1"/>
          <p:nvPr>
            <p:ph type="ctrTitle"/>
          </p:nvPr>
        </p:nvSpPr>
        <p:spPr>
          <a:xfrm>
            <a:off x="1524000" y="1122363"/>
            <a:ext cx="9144000" cy="1381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40"/>
          <p:cNvSpPr txBox="1"/>
          <p:nvPr>
            <p:ph idx="1" type="subTitle"/>
          </p:nvPr>
        </p:nvSpPr>
        <p:spPr>
          <a:xfrm>
            <a:off x="1524000" y="2601118"/>
            <a:ext cx="9144000" cy="34617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53" name="Google Shape;53;p4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4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4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200">
                <a:solidFill>
                  <a:srgbClr val="6C1D3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buNone/>
              <a:defRPr sz="1200">
                <a:solidFill>
                  <a:srgbClr val="6C1D35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buNone/>
              <a:defRPr sz="1200">
                <a:solidFill>
                  <a:srgbClr val="6C1D35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buNone/>
              <a:defRPr sz="1200">
                <a:solidFill>
                  <a:srgbClr val="6C1D35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buNone/>
              <a:defRPr sz="1200">
                <a:solidFill>
                  <a:srgbClr val="6C1D35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buNone/>
              <a:defRPr sz="1200">
                <a:solidFill>
                  <a:srgbClr val="6C1D35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buNone/>
              <a:defRPr sz="1200">
                <a:solidFill>
                  <a:srgbClr val="6C1D35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buNone/>
              <a:defRPr sz="1200">
                <a:solidFill>
                  <a:srgbClr val="6C1D35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buNone/>
              <a:defRPr sz="1200">
                <a:solidFill>
                  <a:srgbClr val="6C1D35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6" name="Google Shape;56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78878" y="283590"/>
            <a:ext cx="1468167" cy="49746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7" name="Google Shape;57;p40"/>
          <p:cNvGrpSpPr/>
          <p:nvPr/>
        </p:nvGrpSpPr>
        <p:grpSpPr>
          <a:xfrm>
            <a:off x="0" y="336866"/>
            <a:ext cx="838200" cy="390908"/>
            <a:chOff x="0" y="585597"/>
            <a:chExt cx="838200" cy="390908"/>
          </a:xfrm>
        </p:grpSpPr>
        <p:sp>
          <p:nvSpPr>
            <p:cNvPr id="58" name="Google Shape;58;p40"/>
            <p:cNvSpPr/>
            <p:nvPr/>
          </p:nvSpPr>
          <p:spPr>
            <a:xfrm>
              <a:off x="0" y="585598"/>
              <a:ext cx="624901" cy="390907"/>
            </a:xfrm>
            <a:prstGeom prst="rect">
              <a:avLst/>
            </a:prstGeom>
            <a:solidFill>
              <a:srgbClr val="6C1D3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59;p40"/>
            <p:cNvSpPr/>
            <p:nvPr/>
          </p:nvSpPr>
          <p:spPr>
            <a:xfrm flipH="1" rot="10800000">
              <a:off x="624901" y="585597"/>
              <a:ext cx="213299" cy="390907"/>
            </a:xfrm>
            <a:prstGeom prst="rtTriangle">
              <a:avLst/>
            </a:prstGeom>
            <a:solidFill>
              <a:srgbClr val="6C1D3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0" name="Google Shape;60;p40"/>
          <p:cNvGrpSpPr/>
          <p:nvPr/>
        </p:nvGrpSpPr>
        <p:grpSpPr>
          <a:xfrm>
            <a:off x="11930388" y="4900065"/>
            <a:ext cx="261612" cy="1456285"/>
            <a:chOff x="-7479" y="4982614"/>
            <a:chExt cx="261612" cy="1456285"/>
          </a:xfrm>
        </p:grpSpPr>
        <p:sp>
          <p:nvSpPr>
            <p:cNvPr id="61" name="Google Shape;61;p40"/>
            <p:cNvSpPr/>
            <p:nvPr/>
          </p:nvSpPr>
          <p:spPr>
            <a:xfrm>
              <a:off x="-7479" y="4982614"/>
              <a:ext cx="261612" cy="1456285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62;p40"/>
            <p:cNvSpPr txBox="1"/>
            <p:nvPr/>
          </p:nvSpPr>
          <p:spPr>
            <a:xfrm rot="-5400000">
              <a:off x="-565323" y="5578170"/>
              <a:ext cx="1377301" cy="2616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100">
                  <a:solidFill>
                    <a:srgbClr val="F2F2F2"/>
                  </a:solidFill>
                  <a:latin typeface="Calibri"/>
                  <a:ea typeface="Calibri"/>
                  <a:cs typeface="Calibri"/>
                  <a:sym typeface="Calibri"/>
                </a:rPr>
                <a:t>www.utm.my</a:t>
              </a:r>
              <a:endParaRPr b="1" i="0" sz="1100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4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6765" y="1270"/>
            <a:ext cx="7112053" cy="1831461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4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4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7" name="Google Shape;67;p4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4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4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0" name="Google Shape;70;p41"/>
          <p:cNvSpPr/>
          <p:nvPr/>
        </p:nvSpPr>
        <p:spPr>
          <a:xfrm>
            <a:off x="3894421" y="21431"/>
            <a:ext cx="4460168" cy="256507"/>
          </a:xfrm>
          <a:prstGeom prst="rect">
            <a:avLst/>
          </a:prstGeom>
          <a:solidFill>
            <a:srgbClr val="6C1D3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1" name="Google Shape;71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78878" y="283590"/>
            <a:ext cx="1468167" cy="497461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41"/>
          <p:cNvSpPr/>
          <p:nvPr/>
        </p:nvSpPr>
        <p:spPr>
          <a:xfrm>
            <a:off x="-1" y="6808662"/>
            <a:ext cx="12249013" cy="108973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3" name="Google Shape;73;p41"/>
          <p:cNvGrpSpPr/>
          <p:nvPr/>
        </p:nvGrpSpPr>
        <p:grpSpPr>
          <a:xfrm>
            <a:off x="11930388" y="4900065"/>
            <a:ext cx="261612" cy="1456285"/>
            <a:chOff x="-7479" y="4982614"/>
            <a:chExt cx="261612" cy="1456285"/>
          </a:xfrm>
        </p:grpSpPr>
        <p:sp>
          <p:nvSpPr>
            <p:cNvPr id="74" name="Google Shape;74;p41"/>
            <p:cNvSpPr/>
            <p:nvPr/>
          </p:nvSpPr>
          <p:spPr>
            <a:xfrm>
              <a:off x="-7479" y="4982614"/>
              <a:ext cx="261612" cy="1456285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75;p41"/>
            <p:cNvSpPr txBox="1"/>
            <p:nvPr/>
          </p:nvSpPr>
          <p:spPr>
            <a:xfrm rot="-5400000">
              <a:off x="-565323" y="5578170"/>
              <a:ext cx="1377301" cy="2616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100">
                  <a:solidFill>
                    <a:srgbClr val="F2F2F2"/>
                  </a:solidFill>
                  <a:latin typeface="Calibri"/>
                  <a:ea typeface="Calibri"/>
                  <a:cs typeface="Calibri"/>
                  <a:sym typeface="Calibri"/>
                </a:rPr>
                <a:t>www.utm.my</a:t>
              </a:r>
              <a:endParaRPr b="1" i="0" sz="1100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42"/>
          <p:cNvPicPr preferRelativeResize="0"/>
          <p:nvPr/>
        </p:nvPicPr>
        <p:blipFill rotWithShape="1">
          <a:blip r:embed="rId2">
            <a:alphaModFix amt="99000"/>
          </a:blip>
          <a:srcRect b="0" l="0" r="0" t="0"/>
          <a:stretch/>
        </p:blipFill>
        <p:spPr>
          <a:xfrm flipH="1">
            <a:off x="6764" y="1270"/>
            <a:ext cx="12073813" cy="310918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8" name="Google Shape;78;p42"/>
          <p:cNvGrpSpPr/>
          <p:nvPr/>
        </p:nvGrpSpPr>
        <p:grpSpPr>
          <a:xfrm flipH="1">
            <a:off x="8896479" y="6438899"/>
            <a:ext cx="3295521" cy="419101"/>
            <a:chOff x="0" y="6438899"/>
            <a:chExt cx="4425450" cy="419100"/>
          </a:xfrm>
        </p:grpSpPr>
        <p:sp>
          <p:nvSpPr>
            <p:cNvPr id="79" name="Google Shape;79;p42"/>
            <p:cNvSpPr/>
            <p:nvPr/>
          </p:nvSpPr>
          <p:spPr>
            <a:xfrm>
              <a:off x="0" y="6438900"/>
              <a:ext cx="4115884" cy="419099"/>
            </a:xfrm>
            <a:prstGeom prst="rect">
              <a:avLst/>
            </a:prstGeom>
            <a:solidFill>
              <a:srgbClr val="6C1D3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Google Shape;80;p42"/>
            <p:cNvSpPr/>
            <p:nvPr/>
          </p:nvSpPr>
          <p:spPr>
            <a:xfrm>
              <a:off x="4115884" y="6438899"/>
              <a:ext cx="309566" cy="419100"/>
            </a:xfrm>
            <a:prstGeom prst="rtTriangle">
              <a:avLst/>
            </a:prstGeom>
            <a:solidFill>
              <a:srgbClr val="6C1D3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1" name="Google Shape;81;p42"/>
          <p:cNvSpPr txBox="1"/>
          <p:nvPr>
            <p:ph type="title"/>
          </p:nvPr>
        </p:nvSpPr>
        <p:spPr>
          <a:xfrm>
            <a:off x="1364974" y="2766218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4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4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4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85" name="Google Shape;85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78878" y="283590"/>
            <a:ext cx="1468167" cy="49746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6" name="Google Shape;86;p42"/>
          <p:cNvGrpSpPr/>
          <p:nvPr/>
        </p:nvGrpSpPr>
        <p:grpSpPr>
          <a:xfrm>
            <a:off x="11930388" y="4900065"/>
            <a:ext cx="261612" cy="1456285"/>
            <a:chOff x="-7479" y="4982614"/>
            <a:chExt cx="261612" cy="1456285"/>
          </a:xfrm>
        </p:grpSpPr>
        <p:sp>
          <p:nvSpPr>
            <p:cNvPr id="87" name="Google Shape;87;p42"/>
            <p:cNvSpPr/>
            <p:nvPr/>
          </p:nvSpPr>
          <p:spPr>
            <a:xfrm>
              <a:off x="-7479" y="4982614"/>
              <a:ext cx="261612" cy="1456285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" name="Google Shape;88;p42"/>
            <p:cNvSpPr txBox="1"/>
            <p:nvPr/>
          </p:nvSpPr>
          <p:spPr>
            <a:xfrm rot="-5400000">
              <a:off x="-565323" y="5578170"/>
              <a:ext cx="1377301" cy="2616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100">
                  <a:solidFill>
                    <a:srgbClr val="F2F2F2"/>
                  </a:solidFill>
                  <a:latin typeface="Calibri"/>
                  <a:ea typeface="Calibri"/>
                  <a:cs typeface="Calibri"/>
                  <a:sym typeface="Calibri"/>
                </a:rPr>
                <a:t>www.utm.my</a:t>
              </a:r>
              <a:endParaRPr b="1" i="0" sz="1100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20">
  <p:cSld name="Layout20">
    <p:bg>
      <p:bgPr>
        <a:solidFill>
          <a:srgbClr val="4B473E"/>
        </a:solid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4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4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92" name="Google Shape;92;p43"/>
          <p:cNvCxnSpPr/>
          <p:nvPr/>
        </p:nvCxnSpPr>
        <p:spPr>
          <a:xfrm>
            <a:off x="-12700" y="101600"/>
            <a:ext cx="121920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4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4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4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97" name="Google Shape;97;p44"/>
          <p:cNvGrpSpPr/>
          <p:nvPr/>
        </p:nvGrpSpPr>
        <p:grpSpPr>
          <a:xfrm>
            <a:off x="0" y="0"/>
            <a:ext cx="4736144" cy="7783867"/>
            <a:chOff x="0" y="0"/>
            <a:chExt cx="4736144" cy="7783867"/>
          </a:xfrm>
        </p:grpSpPr>
        <p:pic>
          <p:nvPicPr>
            <p:cNvPr id="98" name="Google Shape;98;p44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0" y="0"/>
              <a:ext cx="3118649" cy="44635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9" name="Google Shape;99;p44"/>
            <p:cNvSpPr/>
            <p:nvPr/>
          </p:nvSpPr>
          <p:spPr>
            <a:xfrm rot="8446488">
              <a:off x="1155879" y="3069975"/>
              <a:ext cx="2214654" cy="3120244"/>
            </a:xfrm>
            <a:prstGeom prst="parallelogram">
              <a:avLst>
                <a:gd fmla="val 25000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" name="Google Shape;100;p44"/>
            <p:cNvSpPr/>
            <p:nvPr/>
          </p:nvSpPr>
          <p:spPr>
            <a:xfrm rot="8446488">
              <a:off x="2539020" y="5497285"/>
              <a:ext cx="1784436" cy="1941063"/>
            </a:xfrm>
            <a:custGeom>
              <a:rect b="b" l="l" r="r" t="t"/>
              <a:pathLst>
                <a:path extrusionOk="0" h="1941063" w="1784436">
                  <a:moveTo>
                    <a:pt x="0" y="1941063"/>
                  </a:moveTo>
                  <a:lnTo>
                    <a:pt x="341522" y="0"/>
                  </a:lnTo>
                  <a:lnTo>
                    <a:pt x="1784436" y="1205605"/>
                  </a:lnTo>
                  <a:lnTo>
                    <a:pt x="1660991" y="1941063"/>
                  </a:lnTo>
                  <a:lnTo>
                    <a:pt x="0" y="1941063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01" name="Google Shape;101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2126331" y="-1062392"/>
            <a:ext cx="2405080" cy="33850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44"/>
          <p:cNvPicPr preferRelativeResize="0"/>
          <p:nvPr/>
        </p:nvPicPr>
        <p:blipFill rotWithShape="1">
          <a:blip r:embed="rId4">
            <a:alphaModFix amt="99000"/>
          </a:blip>
          <a:srcRect b="0" l="0" r="0" t="0"/>
          <a:stretch/>
        </p:blipFill>
        <p:spPr>
          <a:xfrm flipH="1" rot="-5400000">
            <a:off x="-2602281" y="2616106"/>
            <a:ext cx="7046892" cy="18146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4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10800000">
            <a:off x="283211" y="3743462"/>
            <a:ext cx="2080701" cy="29780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4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5400000">
            <a:off x="1830037" y="6046777"/>
            <a:ext cx="419100" cy="79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45"/>
          <p:cNvPicPr preferRelativeResize="0"/>
          <p:nvPr/>
        </p:nvPicPr>
        <p:blipFill rotWithShape="1">
          <a:blip r:embed="rId2">
            <a:alphaModFix/>
          </a:blip>
          <a:srcRect b="7973" l="0" r="0" t="26333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45"/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gradFill>
            <a:gsLst>
              <a:gs pos="0">
                <a:srgbClr val="6C1D35">
                  <a:alpha val="67843"/>
                </a:srgbClr>
              </a:gs>
              <a:gs pos="12000">
                <a:srgbClr val="6C1D35">
                  <a:alpha val="67843"/>
                </a:srgbClr>
              </a:gs>
              <a:gs pos="77000">
                <a:srgbClr val="511527"/>
              </a:gs>
              <a:gs pos="100000">
                <a:srgbClr val="511527"/>
              </a:gs>
            </a:gsLst>
            <a:lin ang="13500000" scaled="0"/>
          </a:gradFill>
          <a:ln cap="flat" cmpd="sng" w="12700">
            <a:solidFill>
              <a:srgbClr val="2D0C1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4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4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4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11" name="Google Shape;111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10800000">
            <a:off x="7112000" y="-35081"/>
            <a:ext cx="4917440" cy="69211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10800000">
            <a:off x="11268262" y="349094"/>
            <a:ext cx="2010036" cy="28290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2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0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36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3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3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3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8.png"/><Relationship Id="rId4" Type="http://schemas.openxmlformats.org/officeDocument/2006/relationships/image" Target="../media/image1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png"/><Relationship Id="rId4" Type="http://schemas.openxmlformats.org/officeDocument/2006/relationships/image" Target="../media/image2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6.png"/><Relationship Id="rId4" Type="http://schemas.openxmlformats.org/officeDocument/2006/relationships/image" Target="../media/image23.png"/><Relationship Id="rId5" Type="http://schemas.openxmlformats.org/officeDocument/2006/relationships/image" Target="../media/image2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0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7.png"/><Relationship Id="rId4" Type="http://schemas.openxmlformats.org/officeDocument/2006/relationships/image" Target="../media/image2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8.png"/><Relationship Id="rId4" Type="http://schemas.openxmlformats.org/officeDocument/2006/relationships/image" Target="../media/image3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8.png"/><Relationship Id="rId4" Type="http://schemas.openxmlformats.org/officeDocument/2006/relationships/image" Target="../media/image3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2.png"/><Relationship Id="rId4" Type="http://schemas.openxmlformats.org/officeDocument/2006/relationships/image" Target="../media/image3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0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6.png"/><Relationship Id="rId4" Type="http://schemas.openxmlformats.org/officeDocument/2006/relationships/image" Target="../media/image3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0.png"/><Relationship Id="rId4" Type="http://schemas.openxmlformats.org/officeDocument/2006/relationships/image" Target="../media/image4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1.png"/><Relationship Id="rId4" Type="http://schemas.openxmlformats.org/officeDocument/2006/relationships/image" Target="../media/image42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3.png"/><Relationship Id="rId4" Type="http://schemas.openxmlformats.org/officeDocument/2006/relationships/image" Target="../media/image44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5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docs.google.com/document/d/1jC5daHE4WhP7N9U6ZxqRzBJcJAzqJxf1/edit?usp=sharing&amp;ouid=112935562328060013817&amp;rtpof=true&amp;sd=true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Relationship Id="rId4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"/>
          <p:cNvSpPr txBox="1"/>
          <p:nvPr/>
        </p:nvSpPr>
        <p:spPr>
          <a:xfrm>
            <a:off x="1727700" y="3145893"/>
            <a:ext cx="8344001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SQL 5a | TCL</a:t>
            </a:r>
            <a:endParaRPr/>
          </a:p>
        </p:txBody>
      </p:sp>
      <p:sp>
        <p:nvSpPr>
          <p:cNvPr id="200" name="Google Shape;200;p1"/>
          <p:cNvSpPr txBox="1"/>
          <p:nvPr/>
        </p:nvSpPr>
        <p:spPr>
          <a:xfrm>
            <a:off x="1664969" y="2222563"/>
            <a:ext cx="10963635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400">
                <a:solidFill>
                  <a:srgbClr val="6C1D35"/>
                </a:solidFill>
                <a:latin typeface="Calibri"/>
                <a:ea typeface="Calibri"/>
                <a:cs typeface="Calibri"/>
                <a:sym typeface="Calibri"/>
              </a:rPr>
              <a:t>SECD2523 DATABASE </a:t>
            </a:r>
            <a:endParaRPr/>
          </a:p>
        </p:txBody>
      </p:sp>
      <p:pic>
        <p:nvPicPr>
          <p:cNvPr id="201" name="Google Shape;201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27149" y="599516"/>
            <a:ext cx="2249407" cy="7518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78429" y="6352942"/>
            <a:ext cx="2136771" cy="1608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0"/>
          <p:cNvSpPr txBox="1"/>
          <p:nvPr>
            <p:ph type="title"/>
          </p:nvPr>
        </p:nvSpPr>
        <p:spPr>
          <a:xfrm>
            <a:off x="838200" y="365125"/>
            <a:ext cx="10515600" cy="95002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b="1" lang="en-US"/>
              <a:t>View</a:t>
            </a:r>
            <a:endParaRPr/>
          </a:p>
        </p:txBody>
      </p:sp>
      <p:sp>
        <p:nvSpPr>
          <p:cNvPr id="281" name="Google Shape;281;p10"/>
          <p:cNvSpPr txBox="1"/>
          <p:nvPr>
            <p:ph idx="1" type="body"/>
          </p:nvPr>
        </p:nvSpPr>
        <p:spPr>
          <a:xfrm>
            <a:off x="838200" y="1460500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400"/>
              <a:buChar char="•"/>
            </a:pPr>
            <a:r>
              <a:rPr b="1" lang="en-US" sz="24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Virtual table 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is defined by using an SQL SELECT statement to one or more base tables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looks like a regular table with named columns and rows of data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</a:pPr>
            <a:r>
              <a:rPr b="0" i="0" lang="en-US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doesn’t store the data itself in the database</a:t>
            </a:r>
            <a:endParaRPr/>
          </a:p>
          <a:p>
            <a:pPr indent="-762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</a:pPr>
            <a:r>
              <a:rPr b="1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 create a view</a:t>
            </a:r>
            <a:r>
              <a:rPr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</a:pPr>
            <a:r>
              <a:rPr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MySQL:</a:t>
            </a:r>
            <a:endParaRPr b="0" i="0" u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</p:txBody>
      </p:sp>
      <p:sp>
        <p:nvSpPr>
          <p:cNvPr id="282" name="Google Shape;282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83" name="Google Shape;283;p10"/>
          <p:cNvSpPr txBox="1"/>
          <p:nvPr/>
        </p:nvSpPr>
        <p:spPr>
          <a:xfrm>
            <a:off x="1950798" y="4466163"/>
            <a:ext cx="7663412" cy="1200329"/>
          </a:xfrm>
          <a:prstGeom prst="rect">
            <a:avLst/>
          </a:prstGeom>
          <a:solidFill>
            <a:srgbClr val="FFFFCC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CREATE VIEW </a:t>
            </a:r>
            <a:r>
              <a:rPr lang="en-US" sz="2400">
                <a:solidFill>
                  <a:srgbClr val="C00000"/>
                </a:solidFill>
                <a:latin typeface="Tahoma"/>
                <a:ea typeface="Tahoma"/>
                <a:cs typeface="Tahoma"/>
                <a:sym typeface="Tahoma"/>
              </a:rPr>
              <a:t>ViewName</a:t>
            </a:r>
            <a:r>
              <a:rPr lang="en-US" sz="2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[(column_list)] (optional)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AS</a:t>
            </a:r>
            <a:r>
              <a:rPr lang="en-US" sz="2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US" sz="2400">
                <a:solidFill>
                  <a:srgbClr val="C00000"/>
                </a:solidFill>
                <a:latin typeface="Tahoma"/>
                <a:ea typeface="Tahoma"/>
                <a:cs typeface="Tahoma"/>
                <a:sym typeface="Tahoma"/>
              </a:rPr>
              <a:t>subselect</a:t>
            </a:r>
            <a:endParaRPr sz="2400">
              <a:solidFill>
                <a:srgbClr val="C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[</a:t>
            </a:r>
            <a:r>
              <a:rPr b="1" lang="en-US" sz="240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WITH CHECK OPTION</a:t>
            </a:r>
            <a:r>
              <a:rPr lang="en-US" sz="2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] (optional);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11"/>
          <p:cNvSpPr txBox="1"/>
          <p:nvPr>
            <p:ph type="title"/>
          </p:nvPr>
        </p:nvSpPr>
        <p:spPr>
          <a:xfrm>
            <a:off x="838200" y="365125"/>
            <a:ext cx="10515600" cy="7159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b="1" lang="en-US"/>
              <a:t>View</a:t>
            </a:r>
            <a:endParaRPr/>
          </a:p>
        </p:txBody>
      </p:sp>
      <p:sp>
        <p:nvSpPr>
          <p:cNvPr id="289" name="Google Shape;289;p11"/>
          <p:cNvSpPr txBox="1"/>
          <p:nvPr>
            <p:ph idx="1" type="body"/>
          </p:nvPr>
        </p:nvSpPr>
        <p:spPr>
          <a:xfrm>
            <a:off x="538310" y="2899317"/>
            <a:ext cx="11653690" cy="35935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>
                <a:latin typeface="Tahoma"/>
                <a:ea typeface="Tahoma"/>
                <a:cs typeface="Tahoma"/>
                <a:sym typeface="Tahoma"/>
              </a:rPr>
              <a:t>A </a:t>
            </a:r>
            <a:r>
              <a:rPr b="1" lang="en-US" sz="2400">
                <a:solidFill>
                  <a:srgbClr val="830E3E"/>
                </a:solidFill>
                <a:latin typeface="Tahoma"/>
                <a:ea typeface="Tahoma"/>
                <a:cs typeface="Tahoma"/>
                <a:sym typeface="Tahoma"/>
              </a:rPr>
              <a:t>subselect </a:t>
            </a:r>
            <a:r>
              <a:rPr lang="en-US" sz="2400">
                <a:latin typeface="Tahoma"/>
                <a:ea typeface="Tahoma"/>
                <a:cs typeface="Tahoma"/>
                <a:sym typeface="Tahoma"/>
              </a:rPr>
              <a:t>is known as the defining query to the view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</a:pPr>
            <a:r>
              <a:rPr b="0" i="0" lang="en-US" u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If provide a list of column names, it must match the number of columns produced by the</a:t>
            </a:r>
            <a:r>
              <a:rPr lang="en-US"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b="1" lang="en-US">
                <a:solidFill>
                  <a:srgbClr val="C00000"/>
                </a:solidFill>
                <a:latin typeface="Tahoma"/>
                <a:ea typeface="Tahoma"/>
                <a:cs typeface="Tahoma"/>
                <a:sym typeface="Tahoma"/>
              </a:rPr>
              <a:t>subselect</a:t>
            </a:r>
            <a:endParaRPr b="1">
              <a:latin typeface="Tahoma"/>
              <a:ea typeface="Tahoma"/>
              <a:cs typeface="Tahoma"/>
              <a:sym typeface="Tahoma"/>
            </a:endParaRPr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</a:pPr>
            <a:r>
              <a:rPr b="0" i="0" lang="en-US" u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If you don't specify column names, the view will automatically use the column names from the </a:t>
            </a:r>
            <a:r>
              <a:rPr b="1" lang="en-US">
                <a:solidFill>
                  <a:srgbClr val="C00000"/>
                </a:solidFill>
                <a:latin typeface="Tahoma"/>
                <a:ea typeface="Tahoma"/>
                <a:cs typeface="Tahoma"/>
                <a:sym typeface="Tahoma"/>
              </a:rPr>
              <a:t>subselect</a:t>
            </a:r>
            <a:endParaRPr b="1">
              <a:solidFill>
                <a:srgbClr val="C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>
                <a:latin typeface="Tahoma"/>
                <a:ea typeface="Tahoma"/>
                <a:cs typeface="Tahoma"/>
                <a:sym typeface="Tahoma"/>
              </a:rPr>
              <a:t>You must provide column names if there's any confusion or ambiguity, such as: 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>
                <a:latin typeface="Tahoma"/>
                <a:ea typeface="Tahoma"/>
                <a:cs typeface="Tahoma"/>
                <a:sym typeface="Tahoma"/>
              </a:rPr>
              <a:t> When the </a:t>
            </a:r>
            <a:r>
              <a:rPr b="1" lang="en-US" sz="2400">
                <a:solidFill>
                  <a:srgbClr val="C00000"/>
                </a:solidFill>
                <a:latin typeface="Tahoma"/>
                <a:ea typeface="Tahoma"/>
                <a:cs typeface="Tahoma"/>
                <a:sym typeface="Tahoma"/>
              </a:rPr>
              <a:t>subselect</a:t>
            </a:r>
            <a:r>
              <a:rPr lang="en-US" sz="2400">
                <a:latin typeface="Tahoma"/>
                <a:ea typeface="Tahoma"/>
                <a:cs typeface="Tahoma"/>
                <a:sym typeface="Tahoma"/>
              </a:rPr>
              <a:t> includes calculated columns without names (e.g., no AS clause was used).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>
                <a:latin typeface="Tahoma"/>
                <a:ea typeface="Tahoma"/>
                <a:cs typeface="Tahoma"/>
                <a:sym typeface="Tahoma"/>
              </a:rPr>
              <a:t>When a join produces two columns with the same name.</a:t>
            </a:r>
            <a:endParaRPr/>
          </a:p>
        </p:txBody>
      </p:sp>
      <p:sp>
        <p:nvSpPr>
          <p:cNvPr id="290" name="Google Shape;290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91" name="Google Shape;291;p11"/>
          <p:cNvSpPr txBox="1"/>
          <p:nvPr/>
        </p:nvSpPr>
        <p:spPr>
          <a:xfrm>
            <a:off x="538310" y="1253331"/>
            <a:ext cx="7663412" cy="1200329"/>
          </a:xfrm>
          <a:prstGeom prst="rect">
            <a:avLst/>
          </a:prstGeom>
          <a:solidFill>
            <a:srgbClr val="FFFFCC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CREATE VIEW </a:t>
            </a:r>
            <a:r>
              <a:rPr lang="en-US" sz="2400">
                <a:solidFill>
                  <a:srgbClr val="C00000"/>
                </a:solidFill>
                <a:latin typeface="Tahoma"/>
                <a:ea typeface="Tahoma"/>
                <a:cs typeface="Tahoma"/>
                <a:sym typeface="Tahoma"/>
              </a:rPr>
              <a:t>ViewName</a:t>
            </a:r>
            <a:r>
              <a:rPr lang="en-US" sz="2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[(column_list)] (optional)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AS</a:t>
            </a:r>
            <a:r>
              <a:rPr lang="en-US" sz="2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US" sz="2400">
                <a:solidFill>
                  <a:srgbClr val="C00000"/>
                </a:solidFill>
                <a:highlight>
                  <a:srgbClr val="C0C0C0"/>
                </a:highlight>
                <a:latin typeface="Tahoma"/>
                <a:ea typeface="Tahoma"/>
                <a:cs typeface="Tahoma"/>
                <a:sym typeface="Tahoma"/>
              </a:rPr>
              <a:t>subselect</a:t>
            </a:r>
            <a:endParaRPr sz="2400">
              <a:solidFill>
                <a:srgbClr val="C00000"/>
              </a:solidFill>
              <a:highlight>
                <a:srgbClr val="C0C0C0"/>
              </a:highlight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[</a:t>
            </a:r>
            <a:r>
              <a:rPr b="1" lang="en-US" sz="240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WITH CHECK OPTION</a:t>
            </a:r>
            <a:r>
              <a:rPr lang="en-US" sz="2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] (optional);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2"/>
          <p:cNvSpPr txBox="1"/>
          <p:nvPr>
            <p:ph type="title"/>
          </p:nvPr>
        </p:nvSpPr>
        <p:spPr>
          <a:xfrm>
            <a:off x="569844" y="1036809"/>
            <a:ext cx="10515600" cy="14082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4000"/>
              <a:buFont typeface="Tahoma"/>
              <a:buNone/>
            </a:pPr>
            <a:r>
              <a:rPr b="1" lang="en-US" sz="400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SELECT</a:t>
            </a:r>
            <a:r>
              <a:rPr lang="en-US" sz="4000">
                <a:solidFill>
                  <a:srgbClr val="C00000"/>
                </a:solidFill>
                <a:latin typeface="Tahoma"/>
                <a:ea typeface="Tahoma"/>
                <a:cs typeface="Tahoma"/>
                <a:sym typeface="Tahoma"/>
              </a:rPr>
              <a:t> * </a:t>
            </a:r>
            <a:r>
              <a:rPr b="1" lang="en-US" sz="400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FROM</a:t>
            </a:r>
            <a:r>
              <a:rPr lang="en-US" sz="4000">
                <a:solidFill>
                  <a:srgbClr val="C00000"/>
                </a:solidFill>
                <a:latin typeface="Tahoma"/>
                <a:ea typeface="Tahoma"/>
                <a:cs typeface="Tahoma"/>
                <a:sym typeface="Tahoma"/>
              </a:rPr>
              <a:t> employees;</a:t>
            </a:r>
            <a:endParaRPr>
              <a:highlight>
                <a:srgbClr val="FFFF00"/>
              </a:highlight>
            </a:endParaRPr>
          </a:p>
        </p:txBody>
      </p:sp>
      <p:sp>
        <p:nvSpPr>
          <p:cNvPr id="297" name="Google Shape;297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98" name="Google Shape;298;p12"/>
          <p:cNvPicPr preferRelativeResize="0"/>
          <p:nvPr/>
        </p:nvPicPr>
        <p:blipFill rotWithShape="1">
          <a:blip r:embed="rId3">
            <a:alphaModFix/>
          </a:blip>
          <a:srcRect b="64018" l="0" r="0" t="0"/>
          <a:stretch/>
        </p:blipFill>
        <p:spPr>
          <a:xfrm>
            <a:off x="259194" y="2362893"/>
            <a:ext cx="11704320" cy="2055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12"/>
          <p:cNvSpPr/>
          <p:nvPr/>
        </p:nvSpPr>
        <p:spPr>
          <a:xfrm>
            <a:off x="4033520" y="4775200"/>
            <a:ext cx="7320280" cy="697987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2D0C1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we are going to focus on </a:t>
            </a:r>
            <a:r>
              <a:rPr lang="en-US" sz="1800">
                <a:solidFill>
                  <a:schemeClr val="dk1"/>
                </a:solidFill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department_id = 60</a:t>
            </a: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in the following examples…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13"/>
          <p:cNvSpPr txBox="1"/>
          <p:nvPr>
            <p:ph idx="1" type="body"/>
          </p:nvPr>
        </p:nvSpPr>
        <p:spPr>
          <a:xfrm>
            <a:off x="138892" y="1306038"/>
            <a:ext cx="11914216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Example 1: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Create a view so that the head of </a:t>
            </a:r>
            <a:r>
              <a:rPr b="1" lang="en-US">
                <a:solidFill>
                  <a:srgbClr val="C00000"/>
                </a:solidFill>
              </a:rPr>
              <a:t>department_id=60</a:t>
            </a:r>
            <a:r>
              <a:rPr lang="en-US"/>
              <a:t> can see the details only for staff who work in his or her department.</a:t>
            </a:r>
            <a:endParaRPr/>
          </a:p>
          <a:p>
            <a:pPr indent="-762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  <a:p>
            <a:pPr indent="-762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  <a:p>
            <a:pPr indent="-762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  <a:p>
            <a:pPr indent="-762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Once done created, </a:t>
            </a:r>
            <a:endParaRPr/>
          </a:p>
          <a:p>
            <a:pPr indent="0" lvl="1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   execute the following statement</a:t>
            </a:r>
            <a:endParaRPr/>
          </a:p>
          <a:p>
            <a:pPr indent="-762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  <a:p>
            <a:pPr indent="65087" lvl="1" marL="635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to get the result view</a:t>
            </a:r>
            <a:endParaRPr/>
          </a:p>
        </p:txBody>
      </p:sp>
      <p:sp>
        <p:nvSpPr>
          <p:cNvPr id="305" name="Google Shape;305;p13"/>
          <p:cNvSpPr txBox="1"/>
          <p:nvPr>
            <p:ph type="title"/>
          </p:nvPr>
        </p:nvSpPr>
        <p:spPr>
          <a:xfrm>
            <a:off x="838200" y="365125"/>
            <a:ext cx="10515600" cy="85855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b="1" lang="en-US"/>
              <a:t>Create a </a:t>
            </a:r>
            <a:r>
              <a:rPr b="1" lang="en-US">
                <a:solidFill>
                  <a:srgbClr val="C00000"/>
                </a:solidFill>
              </a:rPr>
              <a:t>horizontal</a:t>
            </a:r>
            <a:r>
              <a:rPr b="1" lang="en-US"/>
              <a:t> view</a:t>
            </a:r>
            <a:endParaRPr/>
          </a:p>
        </p:txBody>
      </p:sp>
      <p:sp>
        <p:nvSpPr>
          <p:cNvPr id="306" name="Google Shape;306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07" name="Google Shape;307;p13"/>
          <p:cNvSpPr txBox="1"/>
          <p:nvPr/>
        </p:nvSpPr>
        <p:spPr>
          <a:xfrm>
            <a:off x="883498" y="2544331"/>
            <a:ext cx="4139627" cy="1323439"/>
          </a:xfrm>
          <a:prstGeom prst="rect">
            <a:avLst/>
          </a:prstGeom>
          <a:solidFill>
            <a:srgbClr val="FFFFCC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CREATE VIEW </a:t>
            </a:r>
            <a:r>
              <a:rPr lang="en-US" sz="2000">
                <a:solidFill>
                  <a:srgbClr val="C00000"/>
                </a:solidFill>
                <a:latin typeface="Tahoma"/>
                <a:ea typeface="Tahoma"/>
                <a:cs typeface="Tahoma"/>
                <a:sym typeface="Tahoma"/>
              </a:rPr>
              <a:t>dept60_view</a:t>
            </a:r>
            <a:endParaRPr sz="20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AS</a:t>
            </a:r>
            <a:r>
              <a:rPr lang="en-US" sz="2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SELECT</a:t>
            </a:r>
            <a:r>
              <a:rPr lang="en-US" sz="2000">
                <a:solidFill>
                  <a:srgbClr val="C00000"/>
                </a:solidFill>
                <a:latin typeface="Tahoma"/>
                <a:ea typeface="Tahoma"/>
                <a:cs typeface="Tahoma"/>
                <a:sym typeface="Tahoma"/>
              </a:rPr>
              <a:t> * </a:t>
            </a:r>
            <a:r>
              <a:rPr b="1" lang="en-US" sz="200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FROM</a:t>
            </a:r>
            <a:r>
              <a:rPr lang="en-US" sz="2000">
                <a:solidFill>
                  <a:srgbClr val="C00000"/>
                </a:solidFill>
                <a:latin typeface="Tahoma"/>
                <a:ea typeface="Tahoma"/>
                <a:cs typeface="Tahoma"/>
                <a:sym typeface="Tahoma"/>
              </a:rPr>
              <a:t> employees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WHERE</a:t>
            </a:r>
            <a:r>
              <a:rPr lang="en-US" sz="2000">
                <a:solidFill>
                  <a:srgbClr val="C00000"/>
                </a:solidFill>
                <a:latin typeface="Tahoma"/>
                <a:ea typeface="Tahoma"/>
                <a:cs typeface="Tahoma"/>
                <a:sym typeface="Tahoma"/>
              </a:rPr>
              <a:t> department_id = 60; </a:t>
            </a:r>
            <a:endParaRPr sz="20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08" name="Google Shape;308;p13"/>
          <p:cNvSpPr txBox="1"/>
          <p:nvPr/>
        </p:nvSpPr>
        <p:spPr>
          <a:xfrm>
            <a:off x="883499" y="4825557"/>
            <a:ext cx="4139627" cy="400110"/>
          </a:xfrm>
          <a:prstGeom prst="rect">
            <a:avLst/>
          </a:prstGeom>
          <a:solidFill>
            <a:srgbClr val="FFFFCC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SELECT</a:t>
            </a:r>
            <a:r>
              <a:rPr lang="en-US" sz="2000">
                <a:solidFill>
                  <a:srgbClr val="C00000"/>
                </a:solidFill>
                <a:latin typeface="Tahoma"/>
                <a:ea typeface="Tahoma"/>
                <a:cs typeface="Tahoma"/>
                <a:sym typeface="Tahoma"/>
              </a:rPr>
              <a:t> * </a:t>
            </a:r>
            <a:r>
              <a:rPr b="1" lang="en-US" sz="200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FROM</a:t>
            </a:r>
            <a:r>
              <a:rPr lang="en-US" sz="2000">
                <a:solidFill>
                  <a:srgbClr val="C00000"/>
                </a:solidFill>
                <a:latin typeface="Tahoma"/>
                <a:ea typeface="Tahoma"/>
                <a:cs typeface="Tahoma"/>
                <a:sym typeface="Tahoma"/>
              </a:rPr>
              <a:t> dept60_view; </a:t>
            </a:r>
            <a:endParaRPr sz="20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309" name="Google Shape;309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12837" y="3663678"/>
            <a:ext cx="6995525" cy="1672400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13"/>
          <p:cNvSpPr/>
          <p:nvPr/>
        </p:nvSpPr>
        <p:spPr>
          <a:xfrm>
            <a:off x="11230148" y="4099195"/>
            <a:ext cx="822960" cy="1154523"/>
          </a:xfrm>
          <a:prstGeom prst="rect">
            <a:avLst/>
          </a:prstGeom>
          <a:noFill/>
          <a:ln cap="flat" cmpd="sng" w="2857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1" name="Google Shape;311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02045" y="5657376"/>
            <a:ext cx="983235" cy="966756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13"/>
          <p:cNvSpPr txBox="1"/>
          <p:nvPr/>
        </p:nvSpPr>
        <p:spPr>
          <a:xfrm>
            <a:off x="5436472" y="2643713"/>
            <a:ext cx="6644263" cy="83099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 ensure the head of the department sees only specific rows: 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 not give them access to the base table </a:t>
            </a:r>
            <a:r>
              <a:rPr b="1" lang="en-US" sz="16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employees</a:t>
            </a: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instead, give them access to the view </a:t>
            </a:r>
            <a:r>
              <a:rPr b="1" lang="en-US" sz="16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dept60_view</a:t>
            </a: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14"/>
          <p:cNvSpPr txBox="1"/>
          <p:nvPr>
            <p:ph idx="1" type="body"/>
          </p:nvPr>
        </p:nvSpPr>
        <p:spPr>
          <a:xfrm>
            <a:off x="156121" y="1201166"/>
            <a:ext cx="11775684" cy="4895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Example 2: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Create a view of employees' detail at department_id=60 that </a:t>
            </a:r>
            <a:r>
              <a:rPr b="1" lang="en-US">
                <a:solidFill>
                  <a:srgbClr val="C00000"/>
                </a:solidFill>
              </a:rPr>
              <a:t>exclude salary</a:t>
            </a:r>
            <a:r>
              <a:rPr lang="en-US"/>
              <a:t>, so that only the head of the department can access the salary details for employees who work at their department.</a:t>
            </a:r>
            <a:endParaRPr/>
          </a:p>
          <a:p>
            <a:pPr indent="-762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  <a:p>
            <a:pPr indent="-762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  <a:p>
            <a:pPr indent="-762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  <a:p>
            <a:pPr indent="0" lvl="1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   </a:t>
            </a:r>
            <a:endParaRPr/>
          </a:p>
          <a:p>
            <a:pPr indent="0" lvl="1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</a:pPr>
            <a:r>
              <a:t/>
            </a:r>
            <a:endParaRPr sz="1050"/>
          </a:p>
          <a:p>
            <a:pPr indent="0" lvl="1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   or</a:t>
            </a:r>
            <a:endParaRPr/>
          </a:p>
        </p:txBody>
      </p:sp>
      <p:sp>
        <p:nvSpPr>
          <p:cNvPr id="318" name="Google Shape;318;p14"/>
          <p:cNvSpPr txBox="1"/>
          <p:nvPr>
            <p:ph type="title"/>
          </p:nvPr>
        </p:nvSpPr>
        <p:spPr>
          <a:xfrm>
            <a:off x="838200" y="365126"/>
            <a:ext cx="10515600" cy="8360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b="1" lang="en-US"/>
              <a:t>Create a </a:t>
            </a:r>
            <a:r>
              <a:rPr b="1" lang="en-US">
                <a:solidFill>
                  <a:srgbClr val="C00000"/>
                </a:solidFill>
              </a:rPr>
              <a:t>vertical</a:t>
            </a:r>
            <a:r>
              <a:rPr b="1" lang="en-US"/>
              <a:t> view</a:t>
            </a:r>
            <a:endParaRPr/>
          </a:p>
        </p:txBody>
      </p:sp>
      <p:sp>
        <p:nvSpPr>
          <p:cNvPr id="319" name="Google Shape;319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20" name="Google Shape;320;p14"/>
          <p:cNvSpPr txBox="1"/>
          <p:nvPr/>
        </p:nvSpPr>
        <p:spPr>
          <a:xfrm>
            <a:off x="838200" y="3072165"/>
            <a:ext cx="9336093" cy="1323439"/>
          </a:xfrm>
          <a:prstGeom prst="rect">
            <a:avLst/>
          </a:prstGeom>
          <a:solidFill>
            <a:srgbClr val="FFFFCC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CREATE VIEW </a:t>
            </a:r>
            <a:r>
              <a:rPr lang="en-US" sz="2000">
                <a:solidFill>
                  <a:srgbClr val="C00000"/>
                </a:solidFill>
                <a:latin typeface="Tahoma"/>
                <a:ea typeface="Tahoma"/>
                <a:cs typeface="Tahoma"/>
                <a:sym typeface="Tahoma"/>
              </a:rPr>
              <a:t>emp_dept60_view</a:t>
            </a:r>
            <a:endParaRPr sz="20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AS</a:t>
            </a:r>
            <a:r>
              <a:rPr lang="en-US" sz="2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SELECT</a:t>
            </a:r>
            <a:r>
              <a:rPr lang="en-US" sz="2000">
                <a:solidFill>
                  <a:srgbClr val="C00000"/>
                </a:solidFill>
                <a:latin typeface="Tahoma"/>
                <a:ea typeface="Tahoma"/>
                <a:cs typeface="Tahoma"/>
                <a:sym typeface="Tahoma"/>
              </a:rPr>
              <a:t> employee_id, first_name, last_name, email, phone_number, job_id </a:t>
            </a:r>
            <a:r>
              <a:rPr b="1" lang="en-US" sz="200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FROM</a:t>
            </a:r>
            <a:r>
              <a:rPr lang="en-US" sz="2000">
                <a:solidFill>
                  <a:srgbClr val="C00000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US" sz="2000">
                <a:solidFill>
                  <a:srgbClr val="C00000"/>
                </a:solidFill>
                <a:highlight>
                  <a:srgbClr val="C0C0C0"/>
                </a:highlight>
                <a:latin typeface="Tahoma"/>
                <a:ea typeface="Tahoma"/>
                <a:cs typeface="Tahoma"/>
                <a:sym typeface="Tahoma"/>
              </a:rPr>
              <a:t>employees </a:t>
            </a:r>
            <a:r>
              <a:rPr b="1" lang="en-US" sz="2000">
                <a:solidFill>
                  <a:srgbClr val="0070C0"/>
                </a:solidFill>
                <a:highlight>
                  <a:srgbClr val="C0C0C0"/>
                </a:highlight>
                <a:latin typeface="Tahoma"/>
                <a:ea typeface="Tahoma"/>
                <a:cs typeface="Tahoma"/>
                <a:sym typeface="Tahoma"/>
              </a:rPr>
              <a:t>WHERE</a:t>
            </a:r>
            <a:r>
              <a:rPr lang="en-US" sz="2000">
                <a:solidFill>
                  <a:srgbClr val="C00000"/>
                </a:solidFill>
                <a:highlight>
                  <a:srgbClr val="C0C0C0"/>
                </a:highlight>
                <a:latin typeface="Tahoma"/>
                <a:ea typeface="Tahoma"/>
                <a:cs typeface="Tahoma"/>
                <a:sym typeface="Tahoma"/>
              </a:rPr>
              <a:t> department_id = 60</a:t>
            </a:r>
            <a:r>
              <a:rPr lang="en-US" sz="2000">
                <a:solidFill>
                  <a:srgbClr val="C00000"/>
                </a:solidFill>
                <a:latin typeface="Tahoma"/>
                <a:ea typeface="Tahoma"/>
                <a:cs typeface="Tahoma"/>
                <a:sym typeface="Tahoma"/>
              </a:rPr>
              <a:t>; </a:t>
            </a:r>
            <a:endParaRPr sz="20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21" name="Google Shape;321;p14"/>
          <p:cNvSpPr txBox="1"/>
          <p:nvPr/>
        </p:nvSpPr>
        <p:spPr>
          <a:xfrm>
            <a:off x="838200" y="4996597"/>
            <a:ext cx="9336093" cy="1323439"/>
          </a:xfrm>
          <a:prstGeom prst="rect">
            <a:avLst/>
          </a:prstGeom>
          <a:solidFill>
            <a:srgbClr val="FFFFCC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CREATE VIEW </a:t>
            </a:r>
            <a:r>
              <a:rPr lang="en-US" sz="2000">
                <a:solidFill>
                  <a:srgbClr val="C00000"/>
                </a:solidFill>
                <a:latin typeface="Tahoma"/>
                <a:ea typeface="Tahoma"/>
                <a:cs typeface="Tahoma"/>
                <a:sym typeface="Tahoma"/>
              </a:rPr>
              <a:t>emp_dept60_view</a:t>
            </a:r>
            <a:endParaRPr sz="20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AS</a:t>
            </a:r>
            <a:r>
              <a:rPr lang="en-US" sz="2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SELECT</a:t>
            </a:r>
            <a:r>
              <a:rPr lang="en-US" sz="2000">
                <a:solidFill>
                  <a:srgbClr val="C00000"/>
                </a:solidFill>
                <a:latin typeface="Tahoma"/>
                <a:ea typeface="Tahoma"/>
                <a:cs typeface="Tahoma"/>
                <a:sym typeface="Tahoma"/>
              </a:rPr>
              <a:t> employee_id, first_name, last_name, email, phone_number, job_id </a:t>
            </a:r>
            <a:r>
              <a:rPr b="1" lang="en-US" sz="200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FROM</a:t>
            </a:r>
            <a:r>
              <a:rPr lang="en-US" sz="2000">
                <a:solidFill>
                  <a:srgbClr val="C00000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US" sz="2000">
                <a:solidFill>
                  <a:srgbClr val="C00000"/>
                </a:solidFill>
                <a:highlight>
                  <a:srgbClr val="C0C0C0"/>
                </a:highlight>
                <a:latin typeface="Tahoma"/>
                <a:ea typeface="Tahoma"/>
                <a:cs typeface="Tahoma"/>
                <a:sym typeface="Tahoma"/>
              </a:rPr>
              <a:t>dept60_view</a:t>
            </a:r>
            <a:r>
              <a:rPr lang="en-US" sz="2000">
                <a:solidFill>
                  <a:srgbClr val="C00000"/>
                </a:solidFill>
                <a:latin typeface="Tahoma"/>
                <a:ea typeface="Tahoma"/>
                <a:cs typeface="Tahoma"/>
                <a:sym typeface="Tahoma"/>
              </a:rPr>
              <a:t>; </a:t>
            </a:r>
            <a:endParaRPr sz="20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22" name="Google Shape;322;p14"/>
          <p:cNvSpPr/>
          <p:nvPr/>
        </p:nvSpPr>
        <p:spPr>
          <a:xfrm>
            <a:off x="4500405" y="6000313"/>
            <a:ext cx="4175761" cy="27432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2D0C1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this view is created from the previous slide</a:t>
            </a:r>
            <a:endParaRPr/>
          </a:p>
        </p:txBody>
      </p:sp>
      <p:pic>
        <p:nvPicPr>
          <p:cNvPr id="323" name="Google Shape;323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35885" y="4089580"/>
            <a:ext cx="4485298" cy="1575244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14"/>
          <p:cNvSpPr txBox="1"/>
          <p:nvPr/>
        </p:nvSpPr>
        <p:spPr>
          <a:xfrm>
            <a:off x="5335532" y="2418427"/>
            <a:ext cx="6809679" cy="107721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 keep salary details private: 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 not give employees at department_id 60  access to the base table </a:t>
            </a:r>
            <a:r>
              <a:rPr b="1" lang="en-US" sz="16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employees </a:t>
            </a: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 </a:t>
            </a:r>
            <a:r>
              <a:rPr b="1" lang="en-US" sz="16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dept60_view</a:t>
            </a: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instead, give them access to the view </a:t>
            </a:r>
            <a:r>
              <a:rPr b="1" lang="en-US" sz="1600">
                <a:solidFill>
                  <a:srgbClr val="C00000"/>
                </a:solidFill>
                <a:highlight>
                  <a:srgbClr val="C0C0C0"/>
                </a:highlight>
                <a:latin typeface="Calibri"/>
                <a:ea typeface="Calibri"/>
                <a:cs typeface="Calibri"/>
                <a:sym typeface="Calibri"/>
              </a:rPr>
              <a:t>emp_dept60_view </a:t>
            </a: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which hides salary.</a:t>
            </a:r>
            <a:endParaRPr sz="1600">
              <a:solidFill>
                <a:schemeClr val="dk1"/>
              </a:solidFill>
              <a:highlight>
                <a:srgbClr val="C0C0C0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25" name="Google Shape;325;p14"/>
          <p:cNvCxnSpPr/>
          <p:nvPr/>
        </p:nvCxnSpPr>
        <p:spPr>
          <a:xfrm rot="10800000">
            <a:off x="3346305" y="6125173"/>
            <a:ext cx="1154100" cy="1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15"/>
          <p:cNvSpPr txBox="1"/>
          <p:nvPr>
            <p:ph idx="1" type="body"/>
          </p:nvPr>
        </p:nvSpPr>
        <p:spPr>
          <a:xfrm>
            <a:off x="156121" y="1178863"/>
            <a:ext cx="11864894" cy="4895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Example 3: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Create a view of employees who manage to count of employees working in each department within a specific location.</a:t>
            </a:r>
            <a:endParaRPr/>
          </a:p>
          <a:p>
            <a:pPr indent="-762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  <a:p>
            <a:pPr indent="-762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  <a:p>
            <a:pPr indent="-762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  <a:p>
            <a:pPr indent="0" lvl="1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  <a:p>
            <a:pPr indent="-762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  <a:p>
            <a:pPr indent="0" lvl="1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  <a:p>
            <a:pPr indent="0" lvl="1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  <a:p>
            <a:pPr indent="0" lvl="1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Once done created, execute the following statement</a:t>
            </a:r>
            <a:endParaRPr/>
          </a:p>
          <a:p>
            <a:pPr indent="-762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  <a:p>
            <a:pPr indent="65087" lvl="1" marL="635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to get the result view</a:t>
            </a:r>
            <a:endParaRPr/>
          </a:p>
        </p:txBody>
      </p:sp>
      <p:sp>
        <p:nvSpPr>
          <p:cNvPr id="331" name="Google Shape;331;p15"/>
          <p:cNvSpPr txBox="1"/>
          <p:nvPr>
            <p:ph type="title"/>
          </p:nvPr>
        </p:nvSpPr>
        <p:spPr>
          <a:xfrm>
            <a:off x="838200" y="365126"/>
            <a:ext cx="10515600" cy="7777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b="1" lang="en-US"/>
              <a:t>Create a grouped and joined view</a:t>
            </a:r>
            <a:endParaRPr/>
          </a:p>
        </p:txBody>
      </p:sp>
      <p:sp>
        <p:nvSpPr>
          <p:cNvPr id="332" name="Google Shape;332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33" name="Google Shape;333;p15"/>
          <p:cNvSpPr txBox="1"/>
          <p:nvPr/>
        </p:nvSpPr>
        <p:spPr>
          <a:xfrm>
            <a:off x="927406" y="2365824"/>
            <a:ext cx="10825979" cy="2246769"/>
          </a:xfrm>
          <a:prstGeom prst="rect">
            <a:avLst/>
          </a:prstGeom>
          <a:solidFill>
            <a:srgbClr val="FFFFCC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CREATE VIEW </a:t>
            </a:r>
            <a:r>
              <a:rPr lang="en-US" sz="2000">
                <a:solidFill>
                  <a:srgbClr val="C00000"/>
                </a:solidFill>
                <a:latin typeface="Tahoma"/>
                <a:ea typeface="Tahoma"/>
                <a:cs typeface="Tahoma"/>
                <a:sym typeface="Tahoma"/>
              </a:rPr>
              <a:t>DepartmentEmployeeCount</a:t>
            </a:r>
            <a:endParaRPr sz="20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AS</a:t>
            </a:r>
            <a:r>
              <a:rPr lang="en-US" sz="2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SELECT</a:t>
            </a:r>
            <a:r>
              <a:rPr b="1" lang="en-US" sz="2000">
                <a:solidFill>
                  <a:srgbClr val="C00000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US" sz="2000">
                <a:solidFill>
                  <a:srgbClr val="C00000"/>
                </a:solidFill>
                <a:latin typeface="Tahoma"/>
                <a:ea typeface="Tahoma"/>
                <a:cs typeface="Tahoma"/>
                <a:sym typeface="Tahoma"/>
              </a:rPr>
              <a:t>d.department_name, l.city </a:t>
            </a:r>
            <a:r>
              <a:rPr b="1" lang="en-US" sz="200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AS</a:t>
            </a:r>
            <a:r>
              <a:rPr lang="en-US" sz="2000">
                <a:solidFill>
                  <a:srgbClr val="C00000"/>
                </a:solidFill>
                <a:latin typeface="Tahoma"/>
                <a:ea typeface="Tahoma"/>
                <a:cs typeface="Tahoma"/>
                <a:sym typeface="Tahoma"/>
              </a:rPr>
              <a:t> location, </a:t>
            </a:r>
            <a:r>
              <a:rPr b="1" lang="en-US" sz="200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COUNT</a:t>
            </a:r>
            <a:r>
              <a:rPr lang="en-US" sz="2000">
                <a:solidFill>
                  <a:srgbClr val="C00000"/>
                </a:solidFill>
                <a:latin typeface="Tahoma"/>
                <a:ea typeface="Tahoma"/>
                <a:cs typeface="Tahoma"/>
                <a:sym typeface="Tahoma"/>
              </a:rPr>
              <a:t>(e.employee_id) </a:t>
            </a:r>
            <a:r>
              <a:rPr b="1" lang="en-US" sz="200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AS</a:t>
            </a:r>
            <a:r>
              <a:rPr lang="en-US" sz="2000">
                <a:solidFill>
                  <a:srgbClr val="C00000"/>
                </a:solidFill>
                <a:latin typeface="Tahoma"/>
                <a:ea typeface="Tahoma"/>
                <a:cs typeface="Tahoma"/>
                <a:sym typeface="Tahoma"/>
              </a:rPr>
              <a:t> employee_count</a:t>
            </a:r>
            <a:endParaRPr sz="2000">
              <a:solidFill>
                <a:srgbClr val="C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FROM</a:t>
            </a:r>
            <a:r>
              <a:rPr lang="en-US" sz="2000">
                <a:solidFill>
                  <a:srgbClr val="C00000"/>
                </a:solidFill>
                <a:latin typeface="Tahoma"/>
                <a:ea typeface="Tahoma"/>
                <a:cs typeface="Tahoma"/>
                <a:sym typeface="Tahoma"/>
              </a:rPr>
              <a:t>  employees e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JOIN</a:t>
            </a:r>
            <a:r>
              <a:rPr lang="en-US" sz="2000">
                <a:solidFill>
                  <a:srgbClr val="C00000"/>
                </a:solidFill>
                <a:latin typeface="Tahoma"/>
                <a:ea typeface="Tahoma"/>
                <a:cs typeface="Tahoma"/>
                <a:sym typeface="Tahoma"/>
              </a:rPr>
              <a:t>   departments d </a:t>
            </a:r>
            <a:r>
              <a:rPr b="1" lang="en-US" sz="200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ON</a:t>
            </a:r>
            <a:r>
              <a:rPr lang="en-US" sz="2000">
                <a:solidFill>
                  <a:srgbClr val="C00000"/>
                </a:solidFill>
                <a:latin typeface="Tahoma"/>
                <a:ea typeface="Tahoma"/>
                <a:cs typeface="Tahoma"/>
                <a:sym typeface="Tahoma"/>
              </a:rPr>
              <a:t> e.department_id = d.department_id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JOIN</a:t>
            </a:r>
            <a:r>
              <a:rPr lang="en-US" sz="2000">
                <a:solidFill>
                  <a:srgbClr val="C00000"/>
                </a:solidFill>
                <a:latin typeface="Tahoma"/>
                <a:ea typeface="Tahoma"/>
                <a:cs typeface="Tahoma"/>
                <a:sym typeface="Tahoma"/>
              </a:rPr>
              <a:t>   locations l </a:t>
            </a:r>
            <a:r>
              <a:rPr b="1" lang="en-US" sz="200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ON</a:t>
            </a:r>
            <a:r>
              <a:rPr lang="en-US" sz="2000">
                <a:solidFill>
                  <a:srgbClr val="C00000"/>
                </a:solidFill>
                <a:latin typeface="Tahoma"/>
                <a:ea typeface="Tahoma"/>
                <a:cs typeface="Tahoma"/>
                <a:sym typeface="Tahoma"/>
              </a:rPr>
              <a:t> d.location_id = l.location_id</a:t>
            </a:r>
            <a:endParaRPr sz="2000">
              <a:solidFill>
                <a:srgbClr val="C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GROUP BY</a:t>
            </a:r>
            <a:r>
              <a:rPr lang="en-US" sz="2000">
                <a:solidFill>
                  <a:srgbClr val="C00000"/>
                </a:solidFill>
                <a:latin typeface="Tahoma"/>
                <a:ea typeface="Tahoma"/>
                <a:cs typeface="Tahoma"/>
                <a:sym typeface="Tahoma"/>
              </a:rPr>
              <a:t> d.department_name, l.city;</a:t>
            </a:r>
            <a:endParaRPr sz="20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34" name="Google Shape;334;p15"/>
          <p:cNvSpPr txBox="1"/>
          <p:nvPr/>
        </p:nvSpPr>
        <p:spPr>
          <a:xfrm>
            <a:off x="838200" y="5816807"/>
            <a:ext cx="5745400" cy="400110"/>
          </a:xfrm>
          <a:prstGeom prst="rect">
            <a:avLst/>
          </a:prstGeom>
          <a:solidFill>
            <a:srgbClr val="FFFFCC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SELECT</a:t>
            </a:r>
            <a:r>
              <a:rPr lang="en-US" sz="2000">
                <a:solidFill>
                  <a:srgbClr val="C00000"/>
                </a:solidFill>
                <a:latin typeface="Tahoma"/>
                <a:ea typeface="Tahoma"/>
                <a:cs typeface="Tahoma"/>
                <a:sym typeface="Tahoma"/>
              </a:rPr>
              <a:t> * </a:t>
            </a:r>
            <a:r>
              <a:rPr b="1" lang="en-US" sz="200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FROM</a:t>
            </a:r>
            <a:r>
              <a:rPr lang="en-US" sz="2000">
                <a:solidFill>
                  <a:srgbClr val="C00000"/>
                </a:solidFill>
                <a:latin typeface="Tahoma"/>
                <a:ea typeface="Tahoma"/>
                <a:cs typeface="Tahoma"/>
                <a:sym typeface="Tahoma"/>
              </a:rPr>
              <a:t> DepartmentEmployeeCount; </a:t>
            </a:r>
            <a:endParaRPr sz="20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335" name="Google Shape;335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11787" y="4002181"/>
            <a:ext cx="3997937" cy="2743200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15"/>
          <p:cNvSpPr/>
          <p:nvPr/>
        </p:nvSpPr>
        <p:spPr>
          <a:xfrm>
            <a:off x="927405" y="4248786"/>
            <a:ext cx="1458955" cy="274320"/>
          </a:xfrm>
          <a:prstGeom prst="rect">
            <a:avLst/>
          </a:prstGeom>
          <a:noFill/>
          <a:ln cap="flat" cmpd="sng" w="2857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7" name="Google Shape;337;p15"/>
          <p:cNvSpPr/>
          <p:nvPr/>
        </p:nvSpPr>
        <p:spPr>
          <a:xfrm>
            <a:off x="933897" y="4505848"/>
            <a:ext cx="338328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Grouped view</a:t>
            </a:r>
            <a:r>
              <a:rPr lang="en-US" sz="18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: use of a </a:t>
            </a:r>
            <a:r>
              <a:rPr b="1" lang="en-US" sz="1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subselect</a:t>
            </a:r>
            <a:endParaRPr b="1" sz="18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38" name="Google Shape;338;p15"/>
          <p:cNvCxnSpPr>
            <a:stCxn id="336" idx="1"/>
            <a:endCxn id="337" idx="1"/>
          </p:cNvCxnSpPr>
          <p:nvPr/>
        </p:nvCxnSpPr>
        <p:spPr>
          <a:xfrm>
            <a:off x="927405" y="4385946"/>
            <a:ext cx="6600" cy="348600"/>
          </a:xfrm>
          <a:prstGeom prst="bentConnector3">
            <a:avLst>
              <a:gd fmla="val -3463636" name="adj1"/>
            </a:avLst>
          </a:prstGeom>
          <a:noFill/>
          <a:ln cap="flat" cmpd="sng" w="2857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339" name="Google Shape;339;p15"/>
          <p:cNvSpPr/>
          <p:nvPr/>
        </p:nvSpPr>
        <p:spPr>
          <a:xfrm>
            <a:off x="972009" y="3665620"/>
            <a:ext cx="731520" cy="548640"/>
          </a:xfrm>
          <a:prstGeom prst="rect">
            <a:avLst/>
          </a:prstGeom>
          <a:noFill/>
          <a:ln cap="flat" cmpd="sng" w="28575">
            <a:solidFill>
              <a:srgbClr val="7030A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0" name="Google Shape;340;p15"/>
          <p:cNvSpPr/>
          <p:nvPr/>
        </p:nvSpPr>
        <p:spPr>
          <a:xfrm>
            <a:off x="896934" y="4922688"/>
            <a:ext cx="338328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Joined view</a:t>
            </a:r>
            <a:r>
              <a:rPr lang="en-US" sz="18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: multiple </a:t>
            </a:r>
            <a:r>
              <a:rPr b="1" lang="en-US" sz="1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tables</a:t>
            </a:r>
            <a:endParaRPr/>
          </a:p>
        </p:txBody>
      </p:sp>
      <p:cxnSp>
        <p:nvCxnSpPr>
          <p:cNvPr id="341" name="Google Shape;341;p15"/>
          <p:cNvCxnSpPr>
            <a:stCxn id="339" idx="1"/>
            <a:endCxn id="340" idx="1"/>
          </p:cNvCxnSpPr>
          <p:nvPr/>
        </p:nvCxnSpPr>
        <p:spPr>
          <a:xfrm flipH="1">
            <a:off x="897009" y="3939940"/>
            <a:ext cx="75000" cy="1211400"/>
          </a:xfrm>
          <a:prstGeom prst="bentConnector3">
            <a:avLst>
              <a:gd fmla="val 613055" name="adj1"/>
            </a:avLst>
          </a:prstGeom>
          <a:noFill/>
          <a:ln cap="flat" cmpd="sng" w="28575">
            <a:solidFill>
              <a:srgbClr val="7030A0"/>
            </a:solidFill>
            <a:prstDash val="solid"/>
            <a:miter lim="800000"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6"/>
          <p:cNvSpPr txBox="1"/>
          <p:nvPr>
            <p:ph type="title"/>
          </p:nvPr>
        </p:nvSpPr>
        <p:spPr>
          <a:xfrm>
            <a:off x="838200" y="365125"/>
            <a:ext cx="10515600" cy="95002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b="1" lang="en-US"/>
              <a:t>Removing a View (DROP VIEW)</a:t>
            </a:r>
            <a:endParaRPr/>
          </a:p>
        </p:txBody>
      </p:sp>
      <p:sp>
        <p:nvSpPr>
          <p:cNvPr id="347" name="Google Shape;347;p16"/>
          <p:cNvSpPr txBox="1"/>
          <p:nvPr>
            <p:ph idx="1" type="body"/>
          </p:nvPr>
        </p:nvSpPr>
        <p:spPr>
          <a:xfrm>
            <a:off x="325253" y="1192875"/>
            <a:ext cx="11732935" cy="51215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</a:pPr>
            <a:r>
              <a:rPr b="1"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 remove a view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from the database: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</a:pP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MySQL: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If </a:t>
            </a:r>
            <a:r>
              <a:rPr b="1" lang="en-US" sz="2000">
                <a:solidFill>
                  <a:srgbClr val="0070C0"/>
                </a:solidFill>
              </a:rPr>
              <a:t>CASCADE</a:t>
            </a:r>
            <a:r>
              <a:rPr lang="en-US" sz="2000"/>
              <a:t> is specified, </a:t>
            </a:r>
            <a:r>
              <a:rPr b="1" lang="en-US" sz="2000">
                <a:solidFill>
                  <a:srgbClr val="0070C0"/>
                </a:solidFill>
              </a:rPr>
              <a:t>DROP VIEW</a:t>
            </a:r>
            <a:r>
              <a:rPr lang="en-US" sz="2000"/>
              <a:t> will delete the view and all related objects that depend on it. This means any views that are based on the view you are dropping will also be deleted.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If </a:t>
            </a:r>
            <a:r>
              <a:rPr b="1" lang="en-US" sz="2000">
                <a:solidFill>
                  <a:srgbClr val="0070C0"/>
                </a:solidFill>
              </a:rPr>
              <a:t>RESTRICT</a:t>
            </a:r>
            <a:r>
              <a:rPr lang="en-US" sz="2000"/>
              <a:t> is specified, the command will only work if there are no dependent objects. If any object depends on the view, the command will be rejected.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Note: The default setting is </a:t>
            </a:r>
            <a:r>
              <a:rPr b="1" lang="en-US" sz="2000">
                <a:solidFill>
                  <a:srgbClr val="0070C0"/>
                </a:solidFill>
              </a:rPr>
              <a:t>RESTRICT</a:t>
            </a:r>
            <a:r>
              <a:rPr lang="en-US" sz="2000"/>
              <a:t>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Example 4: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00000"/>
              </a:buClr>
              <a:buSzPts val="2000"/>
              <a:buNone/>
            </a:pPr>
            <a:r>
              <a:rPr b="1" lang="en-US" sz="2000">
                <a:solidFill>
                  <a:srgbClr val="C00000"/>
                </a:solidFill>
              </a:rPr>
              <a:t>    EmployeeInfo</a:t>
            </a:r>
            <a:r>
              <a:rPr lang="en-US" sz="2000"/>
              <a:t> view select basic employee information from </a:t>
            </a:r>
            <a:r>
              <a:rPr b="1" lang="en-US" sz="2000">
                <a:solidFill>
                  <a:srgbClr val="C00000"/>
                </a:solidFill>
              </a:rPr>
              <a:t>employee</a:t>
            </a:r>
            <a:r>
              <a:rPr lang="en-US" sz="2000"/>
              <a:t> table, </a:t>
            </a:r>
            <a:br>
              <a:rPr lang="en-US" sz="2000"/>
            </a:br>
            <a:r>
              <a:rPr lang="en-US" sz="2000"/>
              <a:t>    </a:t>
            </a:r>
            <a:r>
              <a:rPr b="1" lang="en-US" sz="2000">
                <a:solidFill>
                  <a:srgbClr val="C00000"/>
                </a:solidFill>
              </a:rPr>
              <a:t>EmployeeDetail</a:t>
            </a:r>
            <a:r>
              <a:rPr b="1" lang="en-US" sz="2000"/>
              <a:t> </a:t>
            </a:r>
            <a:r>
              <a:rPr lang="en-US" sz="2000"/>
              <a:t>view select a part information from </a:t>
            </a:r>
            <a:r>
              <a:rPr b="1" lang="en-US" sz="2000">
                <a:solidFill>
                  <a:srgbClr val="C00000"/>
                </a:solidFill>
              </a:rPr>
              <a:t>EmployeeInfo </a:t>
            </a:r>
            <a:r>
              <a:rPr lang="en-US" sz="2000"/>
              <a:t>view.</a:t>
            </a:r>
            <a:endParaRPr/>
          </a:p>
          <a:p>
            <a:pPr indent="0" lvl="1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70C0"/>
              </a:buClr>
              <a:buSzPts val="2000"/>
              <a:buNone/>
            </a:pPr>
            <a:r>
              <a:rPr b="1" lang="en-US" sz="2000">
                <a:solidFill>
                  <a:srgbClr val="0070C0"/>
                </a:solidFill>
              </a:rPr>
              <a:t>DROP VIEW</a:t>
            </a:r>
            <a:r>
              <a:rPr b="1" lang="en-US" sz="2000"/>
              <a:t> </a:t>
            </a:r>
            <a:r>
              <a:rPr b="1" lang="en-US" sz="2000">
                <a:solidFill>
                  <a:srgbClr val="C00000"/>
                </a:solidFill>
              </a:rPr>
              <a:t>EmployeeInfo</a:t>
            </a:r>
            <a:r>
              <a:rPr b="1" lang="en-US" sz="2000"/>
              <a:t> </a:t>
            </a:r>
            <a:r>
              <a:rPr b="1" lang="en-US" sz="2000">
                <a:solidFill>
                  <a:srgbClr val="0070C0"/>
                </a:solidFill>
              </a:rPr>
              <a:t>CASCADE;</a:t>
            </a:r>
            <a:r>
              <a:rPr lang="en-US" sz="2000"/>
              <a:t> </a:t>
            </a:r>
            <a:br>
              <a:rPr lang="en-US" sz="2000"/>
            </a:br>
            <a:r>
              <a:rPr lang="en-US" sz="2000"/>
              <a:t>it will delete </a:t>
            </a:r>
            <a:r>
              <a:rPr b="1" lang="en-US" sz="2000">
                <a:solidFill>
                  <a:srgbClr val="C00000"/>
                </a:solidFill>
              </a:rPr>
              <a:t>EmployeeInfo</a:t>
            </a:r>
            <a:r>
              <a:rPr lang="en-US" sz="2000"/>
              <a:t> and also remove </a:t>
            </a:r>
            <a:r>
              <a:rPr b="1" lang="en-US" sz="2000">
                <a:solidFill>
                  <a:srgbClr val="C00000"/>
                </a:solidFill>
              </a:rPr>
              <a:t>EmployeeDetail</a:t>
            </a:r>
            <a:r>
              <a:rPr lang="en-US" sz="2000"/>
              <a:t> </a:t>
            </a:r>
            <a:br>
              <a:rPr lang="en-US" sz="2000"/>
            </a:br>
            <a:r>
              <a:rPr lang="en-US" sz="2000"/>
              <a:t>since it depends on </a:t>
            </a:r>
            <a:r>
              <a:rPr b="1" lang="en-US" sz="2000">
                <a:solidFill>
                  <a:srgbClr val="C00000"/>
                </a:solidFill>
              </a:rPr>
              <a:t>EmployeeInfo</a:t>
            </a:r>
            <a:r>
              <a:rPr lang="en-US" sz="2000"/>
              <a:t>. </a:t>
            </a:r>
            <a:endParaRPr/>
          </a:p>
          <a:p>
            <a:pPr indent="0" lvl="1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70C0"/>
              </a:buClr>
              <a:buSzPts val="2000"/>
              <a:buNone/>
            </a:pPr>
            <a:r>
              <a:rPr b="1" lang="en-US" sz="2000">
                <a:solidFill>
                  <a:srgbClr val="0070C0"/>
                </a:solidFill>
              </a:rPr>
              <a:t>DROP VIEW</a:t>
            </a:r>
            <a:r>
              <a:rPr b="1" lang="en-US" sz="2000"/>
              <a:t> </a:t>
            </a:r>
            <a:r>
              <a:rPr b="1" lang="en-US" sz="2000">
                <a:solidFill>
                  <a:srgbClr val="C00000"/>
                </a:solidFill>
              </a:rPr>
              <a:t>EmployeeInfo</a:t>
            </a:r>
            <a:r>
              <a:rPr b="1" lang="en-US" sz="2000"/>
              <a:t> </a:t>
            </a:r>
            <a:r>
              <a:rPr b="1" lang="en-US" sz="2000">
                <a:solidFill>
                  <a:srgbClr val="0070C0"/>
                </a:solidFill>
              </a:rPr>
              <a:t>RESTRICT;</a:t>
            </a:r>
            <a:r>
              <a:rPr lang="en-US" sz="2000"/>
              <a:t> </a:t>
            </a:r>
            <a:br>
              <a:rPr lang="en-US" sz="2000"/>
            </a:br>
            <a:r>
              <a:rPr lang="en-US" sz="2000"/>
              <a:t>it will </a:t>
            </a:r>
            <a:r>
              <a:rPr b="1" lang="en-US" sz="2000"/>
              <a:t>fail</a:t>
            </a:r>
            <a:r>
              <a:rPr lang="en-US" sz="2000"/>
              <a:t> and the </a:t>
            </a:r>
            <a:r>
              <a:rPr b="1" lang="en-US" sz="2000"/>
              <a:t>view won’t be dropped</a:t>
            </a:r>
            <a:r>
              <a:rPr lang="en-US" sz="2000"/>
              <a:t> since </a:t>
            </a:r>
            <a:r>
              <a:rPr b="1" lang="en-US" sz="2000">
                <a:solidFill>
                  <a:srgbClr val="C00000"/>
                </a:solidFill>
              </a:rPr>
              <a:t>EmployeeDetail</a:t>
            </a:r>
            <a:r>
              <a:rPr lang="en-US" sz="2000"/>
              <a:t> still depends on </a:t>
            </a:r>
            <a:r>
              <a:rPr b="1" lang="en-US" sz="2000">
                <a:solidFill>
                  <a:srgbClr val="C00000"/>
                </a:solidFill>
              </a:rPr>
              <a:t>EmployeeInfo</a:t>
            </a:r>
            <a:r>
              <a:rPr lang="en-US" sz="2000"/>
              <a:t>. </a:t>
            </a:r>
            <a:endParaRPr/>
          </a:p>
        </p:txBody>
      </p:sp>
      <p:sp>
        <p:nvSpPr>
          <p:cNvPr id="348" name="Google Shape;348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49" name="Google Shape;349;p16"/>
          <p:cNvSpPr txBox="1"/>
          <p:nvPr/>
        </p:nvSpPr>
        <p:spPr>
          <a:xfrm>
            <a:off x="1794682" y="1658947"/>
            <a:ext cx="10263506" cy="523220"/>
          </a:xfrm>
          <a:prstGeom prst="rect">
            <a:avLst/>
          </a:prstGeom>
          <a:solidFill>
            <a:srgbClr val="FFFFCC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DROP VIEW </a:t>
            </a:r>
            <a:r>
              <a:rPr lang="en-US" sz="2800">
                <a:solidFill>
                  <a:srgbClr val="C00000"/>
                </a:solidFill>
                <a:latin typeface="Tahoma"/>
                <a:ea typeface="Tahoma"/>
                <a:cs typeface="Tahoma"/>
                <a:sym typeface="Tahoma"/>
              </a:rPr>
              <a:t>ViewName</a:t>
            </a:r>
            <a:r>
              <a:rPr lang="en-US" sz="28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[</a:t>
            </a:r>
            <a:r>
              <a:rPr b="1" lang="en-US" sz="280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RESTRICT | CASCADE</a:t>
            </a:r>
            <a:r>
              <a:rPr lang="en-US" sz="28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] (optional);</a:t>
            </a:r>
            <a:endParaRPr/>
          </a:p>
        </p:txBody>
      </p:sp>
      <p:sp>
        <p:nvSpPr>
          <p:cNvPr id="350" name="Google Shape;350;p16"/>
          <p:cNvSpPr/>
          <p:nvPr/>
        </p:nvSpPr>
        <p:spPr>
          <a:xfrm>
            <a:off x="9159239" y="3625091"/>
            <a:ext cx="2707507" cy="2017431"/>
          </a:xfrm>
          <a:prstGeom prst="rect">
            <a:avLst/>
          </a:prstGeom>
          <a:noFill/>
          <a:ln cap="flat" cmpd="sng" w="2857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employee</a:t>
            </a:r>
            <a:endParaRPr/>
          </a:p>
        </p:txBody>
      </p:sp>
      <p:sp>
        <p:nvSpPr>
          <p:cNvPr id="351" name="Google Shape;351;p16"/>
          <p:cNvSpPr/>
          <p:nvPr/>
        </p:nvSpPr>
        <p:spPr>
          <a:xfrm>
            <a:off x="9454560" y="4108456"/>
            <a:ext cx="2116863" cy="1423639"/>
          </a:xfrm>
          <a:prstGeom prst="rect">
            <a:avLst/>
          </a:prstGeom>
          <a:noFill/>
          <a:ln cap="flat" cmpd="sng" w="2857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EmployeeInfo</a:t>
            </a:r>
            <a:endParaRPr b="1" sz="14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2" name="Google Shape;352;p16"/>
          <p:cNvSpPr/>
          <p:nvPr/>
        </p:nvSpPr>
        <p:spPr>
          <a:xfrm>
            <a:off x="9811393" y="4633806"/>
            <a:ext cx="1542407" cy="721040"/>
          </a:xfrm>
          <a:prstGeom prst="rect">
            <a:avLst/>
          </a:prstGeom>
          <a:noFill/>
          <a:ln cap="flat" cmpd="sng" w="2857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EmployeeDetail</a:t>
            </a:r>
            <a:endParaRPr b="1" sz="14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17"/>
          <p:cNvSpPr txBox="1"/>
          <p:nvPr>
            <p:ph type="title"/>
          </p:nvPr>
        </p:nvSpPr>
        <p:spPr>
          <a:xfrm>
            <a:off x="838200" y="365125"/>
            <a:ext cx="10515600" cy="95002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b="1" lang="en-US"/>
              <a:t>View - </a:t>
            </a:r>
            <a:r>
              <a:rPr b="1" lang="en-US" sz="400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WITH CHECK OPTION</a:t>
            </a:r>
            <a:endParaRPr b="1"/>
          </a:p>
        </p:txBody>
      </p:sp>
      <p:sp>
        <p:nvSpPr>
          <p:cNvPr id="358" name="Google Shape;358;p17"/>
          <p:cNvSpPr txBox="1"/>
          <p:nvPr>
            <p:ph idx="1" type="body"/>
          </p:nvPr>
        </p:nvSpPr>
        <p:spPr>
          <a:xfrm>
            <a:off x="379141" y="1460500"/>
            <a:ext cx="11530361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100000"/>
              <a:buChar char="•"/>
            </a:pPr>
            <a:r>
              <a:rPr b="1" lang="en-US" sz="24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CREATE VIEW … WITH CHECK OPTION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prohibits a row from migrating out of the view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70C0"/>
              </a:buClr>
              <a:buSzPct val="100000"/>
              <a:buChar char="•"/>
            </a:pPr>
            <a:r>
              <a:rPr b="1" lang="en-US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WITH LOCAL CHECK OPTION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: </a:t>
            </a:r>
            <a:br>
              <a:rPr lang="en-US">
                <a:latin typeface="Calibri"/>
                <a:ea typeface="Calibri"/>
                <a:cs typeface="Calibri"/>
                <a:sym typeface="Calibri"/>
              </a:rPr>
            </a:br>
            <a:r>
              <a:rPr lang="en-US">
                <a:latin typeface="Calibri"/>
                <a:ea typeface="Calibri"/>
                <a:cs typeface="Calibri"/>
                <a:sym typeface="Calibri"/>
              </a:rPr>
              <a:t>any row inserted or updated in the view (or any view that depends on it) must remain visible in the view after the operation. If a row is inserted or updated, it cannot be removed from the view unless it is also removed from the underlying table or view that the original view is based on.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70C0"/>
              </a:buClr>
              <a:buSzPct val="100000"/>
              <a:buChar char="•"/>
            </a:pPr>
            <a:r>
              <a:rPr b="1" lang="en-US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WITH CASCADED CHECK OPTION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: </a:t>
            </a:r>
            <a:br>
              <a:rPr lang="en-US">
                <a:latin typeface="Calibri"/>
                <a:ea typeface="Calibri"/>
                <a:cs typeface="Calibri"/>
                <a:sym typeface="Calibri"/>
              </a:rPr>
            </a:br>
            <a:r>
              <a:rPr lang="en-US">
                <a:latin typeface="Calibri"/>
                <a:ea typeface="Calibri"/>
                <a:cs typeface="Calibri"/>
                <a:sym typeface="Calibri"/>
              </a:rPr>
              <a:t>default setting and </a:t>
            </a:r>
            <a:r>
              <a:rPr b="0" i="0" lang="en-US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ensures that any row inserted or updated into a view, and any views directly or indirectly defined on it </a:t>
            </a:r>
            <a:br>
              <a:rPr b="0" i="0" lang="en-US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(a row must satisfy all conditions in the chain of dependent views, not just the immediate view where the operation occurs. If any condition fails, the operation is rejected.)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•"/>
            </a:pP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MySQL:</a:t>
            </a:r>
            <a:endParaRPr b="0" i="0" sz="2400" u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9" name="Google Shape;359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60" name="Google Shape;360;p17"/>
          <p:cNvSpPr txBox="1"/>
          <p:nvPr/>
        </p:nvSpPr>
        <p:spPr>
          <a:xfrm>
            <a:off x="1841477" y="5417262"/>
            <a:ext cx="8509046" cy="1200329"/>
          </a:xfrm>
          <a:prstGeom prst="rect">
            <a:avLst/>
          </a:prstGeom>
          <a:solidFill>
            <a:srgbClr val="FFFFCC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CREATE VIEW </a:t>
            </a:r>
            <a:r>
              <a:rPr lang="en-US" sz="2400">
                <a:solidFill>
                  <a:srgbClr val="C00000"/>
                </a:solidFill>
                <a:latin typeface="Tahoma"/>
                <a:ea typeface="Tahoma"/>
                <a:cs typeface="Tahoma"/>
                <a:sym typeface="Tahoma"/>
              </a:rPr>
              <a:t>ViewName</a:t>
            </a:r>
            <a:r>
              <a:rPr lang="en-US" sz="2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[(column_list)] (optional)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AS</a:t>
            </a:r>
            <a:r>
              <a:rPr lang="en-US" sz="2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US" sz="2400">
                <a:solidFill>
                  <a:srgbClr val="C00000"/>
                </a:solidFill>
                <a:latin typeface="Tahoma"/>
                <a:ea typeface="Tahoma"/>
                <a:cs typeface="Tahoma"/>
                <a:sym typeface="Tahoma"/>
              </a:rPr>
              <a:t>subselect</a:t>
            </a:r>
            <a:endParaRPr sz="2400">
              <a:solidFill>
                <a:srgbClr val="C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[</a:t>
            </a:r>
            <a:r>
              <a:rPr b="1" lang="en-US" sz="240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WITH (LOCAL/CASCADED) CHECK OPTION</a:t>
            </a:r>
            <a:r>
              <a:rPr lang="en-US" sz="2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] (optional);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18"/>
          <p:cNvSpPr txBox="1"/>
          <p:nvPr>
            <p:ph idx="1" type="body"/>
          </p:nvPr>
        </p:nvSpPr>
        <p:spPr>
          <a:xfrm>
            <a:off x="138892" y="1306037"/>
            <a:ext cx="11914216" cy="51868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Example 5: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Create a view with check option so that the head of </a:t>
            </a:r>
            <a:r>
              <a:rPr b="1" lang="en-US" sz="2000">
                <a:solidFill>
                  <a:srgbClr val="C00000"/>
                </a:solidFill>
              </a:rPr>
              <a:t>department_id=60</a:t>
            </a:r>
            <a:r>
              <a:rPr lang="en-US" sz="2000"/>
              <a:t> can see the details only for staff who work in his or her department.</a:t>
            </a:r>
            <a:endParaRPr/>
          </a:p>
          <a:p>
            <a:pPr indent="-101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/>
          </a:p>
          <a:p>
            <a:pPr indent="-101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/>
          </a:p>
          <a:p>
            <a:pPr indent="-101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/>
          </a:p>
          <a:p>
            <a:pPr indent="-101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Once done created, </a:t>
            </a:r>
            <a:endParaRPr/>
          </a:p>
          <a:p>
            <a:pPr indent="0" lvl="1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sz="2000"/>
              <a:t>   now attempt to insert new values </a:t>
            </a:r>
            <a:br>
              <a:rPr lang="en-US" sz="2000"/>
            </a:br>
            <a:r>
              <a:rPr lang="en-US" sz="2000"/>
              <a:t>   (99,'Mary', 'Mohd', 'MARYMD', '590.423.1111’,</a:t>
            </a:r>
            <a:br>
              <a:rPr lang="en-US" sz="2000"/>
            </a:br>
            <a:r>
              <a:rPr lang="en-US" sz="2000"/>
              <a:t>   '1999-02-28', 'IT_PROG', 5300, null, 103, 60)</a:t>
            </a:r>
            <a:endParaRPr/>
          </a:p>
          <a:p>
            <a:pPr indent="0" lvl="1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/>
          </a:p>
          <a:p>
            <a:pPr indent="0" lvl="1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sz="2000"/>
              <a:t>   </a:t>
            </a:r>
            <a:endParaRPr/>
          </a:p>
          <a:p>
            <a:pPr indent="0" lvl="1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00"/>
              <a:buNone/>
            </a:pPr>
            <a:r>
              <a:t/>
            </a:r>
            <a:endParaRPr sz="300"/>
          </a:p>
          <a:p>
            <a:pPr indent="0" lvl="1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00"/>
              <a:buNone/>
            </a:pPr>
            <a:r>
              <a:rPr lang="en-US" sz="300"/>
              <a:t>   </a:t>
            </a:r>
            <a:r>
              <a:rPr lang="en-US" sz="2000"/>
              <a:t>    now attempt to update </a:t>
            </a:r>
            <a:br>
              <a:rPr lang="en-US" sz="2000"/>
            </a:br>
            <a:r>
              <a:rPr lang="en-US" sz="2000"/>
              <a:t>    the salary for employee_id = 105 from 4800 to 5000</a:t>
            </a:r>
            <a:endParaRPr/>
          </a:p>
          <a:p>
            <a:pPr indent="0" lvl="1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/>
          </a:p>
        </p:txBody>
      </p:sp>
      <p:sp>
        <p:nvSpPr>
          <p:cNvPr id="366" name="Google Shape;366;p18"/>
          <p:cNvSpPr txBox="1"/>
          <p:nvPr>
            <p:ph type="title"/>
          </p:nvPr>
        </p:nvSpPr>
        <p:spPr>
          <a:xfrm>
            <a:off x="838200" y="365125"/>
            <a:ext cx="10515600" cy="85855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b="1" lang="en-US"/>
              <a:t>View - </a:t>
            </a:r>
            <a:r>
              <a:rPr b="1" lang="en-US" sz="400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WITH CHECK OPTION</a:t>
            </a:r>
            <a:endParaRPr b="1"/>
          </a:p>
        </p:txBody>
      </p:sp>
      <p:sp>
        <p:nvSpPr>
          <p:cNvPr id="367" name="Google Shape;367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68" name="Google Shape;368;p18"/>
          <p:cNvSpPr txBox="1"/>
          <p:nvPr/>
        </p:nvSpPr>
        <p:spPr>
          <a:xfrm>
            <a:off x="883497" y="2246845"/>
            <a:ext cx="4139627" cy="1323439"/>
          </a:xfrm>
          <a:prstGeom prst="rect">
            <a:avLst/>
          </a:prstGeom>
          <a:solidFill>
            <a:srgbClr val="FFFFCC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CREATE VIEW </a:t>
            </a:r>
            <a:r>
              <a:rPr lang="en-US" sz="2000">
                <a:solidFill>
                  <a:srgbClr val="C00000"/>
                </a:solidFill>
                <a:latin typeface="Tahoma"/>
                <a:ea typeface="Tahoma"/>
                <a:cs typeface="Tahoma"/>
                <a:sym typeface="Tahoma"/>
              </a:rPr>
              <a:t>dept60_vco</a:t>
            </a:r>
            <a:endParaRPr sz="20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AS</a:t>
            </a:r>
            <a:r>
              <a:rPr lang="en-US" sz="2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b="1" lang="en-US" sz="200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SELECT</a:t>
            </a:r>
            <a:r>
              <a:rPr lang="en-US" sz="2000">
                <a:solidFill>
                  <a:srgbClr val="C00000"/>
                </a:solidFill>
                <a:latin typeface="Tahoma"/>
                <a:ea typeface="Tahoma"/>
                <a:cs typeface="Tahoma"/>
                <a:sym typeface="Tahoma"/>
              </a:rPr>
              <a:t> * </a:t>
            </a:r>
            <a:r>
              <a:rPr b="1" lang="en-US" sz="200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FROM</a:t>
            </a:r>
            <a:r>
              <a:rPr lang="en-US" sz="2000">
                <a:solidFill>
                  <a:srgbClr val="C00000"/>
                </a:solidFill>
                <a:latin typeface="Tahoma"/>
                <a:ea typeface="Tahoma"/>
                <a:cs typeface="Tahoma"/>
                <a:sym typeface="Tahoma"/>
              </a:rPr>
              <a:t> employees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WHERE</a:t>
            </a:r>
            <a:r>
              <a:rPr lang="en-US" sz="2000">
                <a:solidFill>
                  <a:srgbClr val="C00000"/>
                </a:solidFill>
                <a:latin typeface="Tahoma"/>
                <a:ea typeface="Tahoma"/>
                <a:cs typeface="Tahoma"/>
                <a:sym typeface="Tahoma"/>
              </a:rPr>
              <a:t> department_id = 60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WITH CHECK OPTION</a:t>
            </a:r>
            <a:r>
              <a:rPr lang="en-US" sz="2000">
                <a:solidFill>
                  <a:srgbClr val="C00000"/>
                </a:solidFill>
                <a:latin typeface="Tahoma"/>
                <a:ea typeface="Tahoma"/>
                <a:cs typeface="Tahoma"/>
                <a:sym typeface="Tahoma"/>
              </a:rPr>
              <a:t>; </a:t>
            </a:r>
            <a:endParaRPr sz="20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69" name="Google Shape;369;p18"/>
          <p:cNvSpPr txBox="1"/>
          <p:nvPr/>
        </p:nvSpPr>
        <p:spPr>
          <a:xfrm>
            <a:off x="348238" y="6271180"/>
            <a:ext cx="8773459" cy="400110"/>
          </a:xfrm>
          <a:prstGeom prst="rect">
            <a:avLst/>
          </a:prstGeom>
          <a:solidFill>
            <a:srgbClr val="FFFFCC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UPDATE </a:t>
            </a:r>
            <a:r>
              <a:rPr lang="en-US" sz="2000">
                <a:solidFill>
                  <a:srgbClr val="C00000"/>
                </a:solidFill>
                <a:latin typeface="Tahoma"/>
                <a:ea typeface="Tahoma"/>
                <a:cs typeface="Tahoma"/>
                <a:sym typeface="Tahoma"/>
              </a:rPr>
              <a:t>dept60_vco </a:t>
            </a:r>
            <a:r>
              <a:rPr b="1" lang="en-US" sz="200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SET</a:t>
            </a:r>
            <a:r>
              <a:rPr lang="en-US" sz="2000">
                <a:solidFill>
                  <a:srgbClr val="C00000"/>
                </a:solidFill>
                <a:latin typeface="Tahoma"/>
                <a:ea typeface="Tahoma"/>
                <a:cs typeface="Tahoma"/>
                <a:sym typeface="Tahoma"/>
              </a:rPr>
              <a:t> salary = 5000 </a:t>
            </a:r>
            <a:r>
              <a:rPr b="1" lang="en-US" sz="200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WHERE</a:t>
            </a:r>
            <a:r>
              <a:rPr lang="en-US" sz="2000">
                <a:solidFill>
                  <a:srgbClr val="C00000"/>
                </a:solidFill>
                <a:latin typeface="Tahoma"/>
                <a:ea typeface="Tahoma"/>
                <a:cs typeface="Tahoma"/>
                <a:sym typeface="Tahoma"/>
              </a:rPr>
              <a:t> employee_id = 105; </a:t>
            </a:r>
            <a:endParaRPr sz="20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70" name="Google Shape;370;p18"/>
          <p:cNvSpPr txBox="1"/>
          <p:nvPr/>
        </p:nvSpPr>
        <p:spPr>
          <a:xfrm>
            <a:off x="511194" y="4785841"/>
            <a:ext cx="11169611" cy="707886"/>
          </a:xfrm>
          <a:prstGeom prst="rect">
            <a:avLst/>
          </a:prstGeom>
          <a:solidFill>
            <a:srgbClr val="FFFFCC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INSERT INTO </a:t>
            </a:r>
            <a:r>
              <a:rPr lang="en-US" sz="2000">
                <a:solidFill>
                  <a:srgbClr val="C00000"/>
                </a:solidFill>
                <a:latin typeface="Tahoma"/>
                <a:ea typeface="Tahoma"/>
                <a:cs typeface="Tahoma"/>
                <a:sym typeface="Tahoma"/>
              </a:rPr>
              <a:t>dept60_vco </a:t>
            </a:r>
            <a:r>
              <a:rPr b="1" lang="en-US" sz="200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VALUES</a:t>
            </a:r>
            <a:r>
              <a:rPr lang="en-US" sz="2000">
                <a:solidFill>
                  <a:srgbClr val="C00000"/>
                </a:solidFill>
                <a:latin typeface="Tahoma"/>
                <a:ea typeface="Tahoma"/>
                <a:cs typeface="Tahoma"/>
                <a:sym typeface="Tahoma"/>
              </a:rPr>
              <a:t> (99,'Mary', 'Mohd', 'MARYMD', '590.423.1111','1999-02-28', 'IT_PROG', 5300, null, 103, 60); </a:t>
            </a:r>
            <a:endParaRPr sz="20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371" name="Google Shape;371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70226" y="2171909"/>
            <a:ext cx="4847561" cy="1123042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68878" y="3461370"/>
            <a:ext cx="4626395" cy="115772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694006" y="5240987"/>
            <a:ext cx="4000969" cy="1055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19"/>
          <p:cNvSpPr txBox="1"/>
          <p:nvPr>
            <p:ph type="title"/>
          </p:nvPr>
        </p:nvSpPr>
        <p:spPr>
          <a:xfrm>
            <a:off x="1364974" y="2766218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/>
              <a:t>Transaction – related to topic 7</a:t>
            </a:r>
            <a:endParaRPr/>
          </a:p>
        </p:txBody>
      </p:sp>
      <p:sp>
        <p:nvSpPr>
          <p:cNvPr id="379" name="Google Shape;379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/>
              <a:t>LECTURE LEARNING OUTCOME</a:t>
            </a:r>
            <a:endParaRPr/>
          </a:p>
        </p:txBody>
      </p:sp>
      <p:grpSp>
        <p:nvGrpSpPr>
          <p:cNvPr id="208" name="Google Shape;208;p2"/>
          <p:cNvGrpSpPr/>
          <p:nvPr/>
        </p:nvGrpSpPr>
        <p:grpSpPr>
          <a:xfrm>
            <a:off x="735528" y="1989249"/>
            <a:ext cx="10844366" cy="831763"/>
            <a:chOff x="511022" y="2405747"/>
            <a:chExt cx="10844366" cy="831763"/>
          </a:xfrm>
        </p:grpSpPr>
        <p:sp>
          <p:nvSpPr>
            <p:cNvPr id="209" name="Google Shape;209;p2"/>
            <p:cNvSpPr/>
            <p:nvPr/>
          </p:nvSpPr>
          <p:spPr>
            <a:xfrm>
              <a:off x="531658" y="2405747"/>
              <a:ext cx="10823730" cy="831763"/>
            </a:xfrm>
            <a:prstGeom prst="roundRect">
              <a:avLst>
                <a:gd fmla="val 16667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" name="Google Shape;210;p2"/>
            <p:cNvSpPr txBox="1"/>
            <p:nvPr/>
          </p:nvSpPr>
          <p:spPr>
            <a:xfrm>
              <a:off x="511022" y="2635386"/>
              <a:ext cx="10844366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Construct SQL statements for </a:t>
              </a:r>
              <a:endParaRPr/>
            </a:p>
          </p:txBody>
        </p:sp>
      </p:grpSp>
      <p:pic>
        <p:nvPicPr>
          <p:cNvPr id="211" name="Google Shape;211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14018" y="6594272"/>
            <a:ext cx="1951264" cy="146845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"/>
          <p:cNvSpPr txBox="1"/>
          <p:nvPr/>
        </p:nvSpPr>
        <p:spPr>
          <a:xfrm>
            <a:off x="735527" y="1538145"/>
            <a:ext cx="611702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By the end of this lecture, students should be able to: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p2"/>
          <p:cNvSpPr/>
          <p:nvPr/>
        </p:nvSpPr>
        <p:spPr>
          <a:xfrm>
            <a:off x="756164" y="2867095"/>
            <a:ext cx="10823730" cy="831763"/>
          </a:xfrm>
          <a:prstGeom prst="roundRect">
            <a:avLst>
              <a:gd fmla="val 16667" name="adj"/>
            </a:avLst>
          </a:prstGeom>
          <a:solidFill>
            <a:srgbClr val="6C1D3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" name="Google Shape;214;p2"/>
          <p:cNvSpPr txBox="1"/>
          <p:nvPr/>
        </p:nvSpPr>
        <p:spPr>
          <a:xfrm>
            <a:off x="836612" y="3030640"/>
            <a:ext cx="905786" cy="48553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b="1"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01</a:t>
            </a:r>
            <a:endParaRPr/>
          </a:p>
        </p:txBody>
      </p:sp>
      <p:sp>
        <p:nvSpPr>
          <p:cNvPr id="215" name="Google Shape;215;p2"/>
          <p:cNvSpPr txBox="1"/>
          <p:nvPr/>
        </p:nvSpPr>
        <p:spPr>
          <a:xfrm>
            <a:off x="1742398" y="3073352"/>
            <a:ext cx="9469053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View</a:t>
            </a:r>
            <a:endParaRPr/>
          </a:p>
        </p:txBody>
      </p:sp>
      <p:grpSp>
        <p:nvGrpSpPr>
          <p:cNvPr id="216" name="Google Shape;216;p2"/>
          <p:cNvGrpSpPr/>
          <p:nvPr/>
        </p:nvGrpSpPr>
        <p:grpSpPr>
          <a:xfrm>
            <a:off x="735527" y="3749322"/>
            <a:ext cx="10823730" cy="831763"/>
            <a:chOff x="531658" y="2405747"/>
            <a:chExt cx="10823730" cy="831763"/>
          </a:xfrm>
        </p:grpSpPr>
        <p:sp>
          <p:nvSpPr>
            <p:cNvPr id="217" name="Google Shape;217;p2"/>
            <p:cNvSpPr/>
            <p:nvPr/>
          </p:nvSpPr>
          <p:spPr>
            <a:xfrm>
              <a:off x="531658" y="2405747"/>
              <a:ext cx="10823730" cy="831763"/>
            </a:xfrm>
            <a:prstGeom prst="roundRect">
              <a:avLst>
                <a:gd fmla="val 16667" name="adj"/>
              </a:avLst>
            </a:prstGeom>
            <a:solidFill>
              <a:srgbClr val="95625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" name="Google Shape;218;p2"/>
            <p:cNvSpPr txBox="1"/>
            <p:nvPr/>
          </p:nvSpPr>
          <p:spPr>
            <a:xfrm>
              <a:off x="612106" y="2569292"/>
              <a:ext cx="905786" cy="4855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200"/>
                <a:buFont typeface="Arial"/>
                <a:buNone/>
              </a:pPr>
              <a:r>
                <a:rPr b="1" lang="en-US" sz="3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02</a:t>
              </a:r>
              <a:endParaRPr/>
            </a:p>
          </p:txBody>
        </p:sp>
        <p:sp>
          <p:nvSpPr>
            <p:cNvPr id="219" name="Google Shape;219;p2"/>
            <p:cNvSpPr txBox="1"/>
            <p:nvPr/>
          </p:nvSpPr>
          <p:spPr>
            <a:xfrm>
              <a:off x="1538529" y="2612004"/>
              <a:ext cx="9469053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Transaction</a:t>
              </a:r>
              <a:endParaRPr/>
            </a:p>
          </p:txBody>
        </p:sp>
      </p:grpSp>
      <p:sp>
        <p:nvSpPr>
          <p:cNvPr id="220" name="Google Shape;220;p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20"/>
          <p:cNvSpPr txBox="1"/>
          <p:nvPr>
            <p:ph type="title"/>
          </p:nvPr>
        </p:nvSpPr>
        <p:spPr>
          <a:xfrm>
            <a:off x="838200" y="365125"/>
            <a:ext cx="10515600" cy="95002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b="1" lang="en-US"/>
              <a:t>Transaction</a:t>
            </a:r>
            <a:endParaRPr/>
          </a:p>
        </p:txBody>
      </p:sp>
      <p:sp>
        <p:nvSpPr>
          <p:cNvPr id="385" name="Google Shape;385;p20"/>
          <p:cNvSpPr txBox="1"/>
          <p:nvPr>
            <p:ph idx="1" type="body"/>
          </p:nvPr>
        </p:nvSpPr>
        <p:spPr>
          <a:xfrm>
            <a:off x="267629" y="1460500"/>
            <a:ext cx="11686478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400"/>
              <a:buChar char="•"/>
            </a:pPr>
            <a:r>
              <a:rPr b="1" lang="en-US" sz="24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COMMIT 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>
                <a:latin typeface="Times"/>
                <a:ea typeface="Times"/>
                <a:cs typeface="Times"/>
                <a:sym typeface="Times"/>
              </a:rPr>
              <a:t>ends the transaction successfully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</a:pPr>
            <a:r>
              <a:rPr b="0" lang="en-US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making the database changes permanent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</a:pPr>
            <a:r>
              <a:rPr b="0" lang="en-US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new transaction starts after </a:t>
            </a:r>
            <a:r>
              <a:rPr b="1" lang="en-US" u="none" strike="noStrik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COMMIT</a:t>
            </a:r>
            <a:r>
              <a:rPr b="0" lang="en-US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with the next transaction-initiating statement.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00000"/>
              </a:buClr>
              <a:buSzPts val="2400"/>
              <a:buChar char="•"/>
            </a:pPr>
            <a:r>
              <a:rPr b="1" lang="en-US" sz="24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ROLLBACK 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</a:pPr>
            <a:r>
              <a:rPr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aborts the transaction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</a:pPr>
            <a:r>
              <a:rPr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backing out any changes made by the transaction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</a:pPr>
            <a:r>
              <a:rPr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new transaction starts after </a:t>
            </a:r>
            <a:r>
              <a:rPr b="1" lang="en-US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ROLLBACK</a:t>
            </a:r>
            <a:r>
              <a:rPr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with the next transaction-initiating statement.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</a:pP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MySQL:</a:t>
            </a:r>
            <a:endParaRPr b="0" i="0" sz="2400" u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</p:txBody>
      </p:sp>
      <p:sp>
        <p:nvSpPr>
          <p:cNvPr id="386" name="Google Shape;386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87" name="Google Shape;387;p20"/>
          <p:cNvSpPr txBox="1"/>
          <p:nvPr/>
        </p:nvSpPr>
        <p:spPr>
          <a:xfrm>
            <a:off x="3038921" y="5089786"/>
            <a:ext cx="5456700" cy="1631700"/>
          </a:xfrm>
          <a:prstGeom prst="rect">
            <a:avLst/>
          </a:prstGeom>
          <a:solidFill>
            <a:srgbClr val="FFFFCC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SET TRANSACTION </a:t>
            </a:r>
            <a:r>
              <a:rPr lang="en-US" sz="2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[</a:t>
            </a:r>
            <a:r>
              <a:rPr lang="en-US" sz="2000">
                <a:solidFill>
                  <a:srgbClr val="C00000"/>
                </a:solidFill>
                <a:latin typeface="Tahoma"/>
                <a:ea typeface="Tahoma"/>
                <a:cs typeface="Tahoma"/>
                <a:sym typeface="Tahoma"/>
              </a:rPr>
              <a:t>TRANSACTION MODE</a:t>
            </a:r>
            <a:r>
              <a:rPr lang="en-US" sz="2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];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START TRANSACTION;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[SQL Statements];</a:t>
            </a:r>
            <a:endParaRPr sz="2000">
              <a:solidFill>
                <a:srgbClr val="C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0070C0"/>
                </a:solidFill>
                <a:highlight>
                  <a:srgbClr val="C0C0C0"/>
                </a:highlight>
                <a:latin typeface="Tahoma"/>
                <a:ea typeface="Tahoma"/>
                <a:cs typeface="Tahoma"/>
                <a:sym typeface="Tahoma"/>
              </a:rPr>
              <a:t>ROLLBACK </a:t>
            </a:r>
            <a:r>
              <a:rPr lang="en-US" sz="2000">
                <a:solidFill>
                  <a:schemeClr val="dk1"/>
                </a:solidFill>
                <a:highlight>
                  <a:srgbClr val="C0C0C0"/>
                </a:highlight>
                <a:latin typeface="Tahoma"/>
                <a:ea typeface="Tahoma"/>
                <a:cs typeface="Tahoma"/>
                <a:sym typeface="Tahoma"/>
              </a:rPr>
              <a:t>or</a:t>
            </a:r>
            <a:r>
              <a:rPr b="1" lang="en-US" sz="2000">
                <a:solidFill>
                  <a:srgbClr val="0070C0"/>
                </a:solidFill>
                <a:highlight>
                  <a:srgbClr val="C0C0C0"/>
                </a:highlight>
                <a:latin typeface="Tahoma"/>
                <a:ea typeface="Tahoma"/>
                <a:cs typeface="Tahoma"/>
                <a:sym typeface="Tahoma"/>
              </a:rPr>
              <a:t> ROLLBACK TO </a:t>
            </a:r>
            <a:r>
              <a:rPr b="1" lang="en-US" sz="2000">
                <a:solidFill>
                  <a:srgbClr val="C00000"/>
                </a:solidFill>
                <a:highlight>
                  <a:srgbClr val="C0C0C0"/>
                </a:highlight>
                <a:latin typeface="Tahoma"/>
                <a:ea typeface="Tahoma"/>
                <a:cs typeface="Tahoma"/>
                <a:sym typeface="Tahoma"/>
              </a:rPr>
              <a:t>…</a:t>
            </a:r>
            <a:r>
              <a:rPr lang="en-US" sz="2000">
                <a:solidFill>
                  <a:schemeClr val="dk1"/>
                </a:solidFill>
                <a:highlight>
                  <a:srgbClr val="C0C0C0"/>
                </a:highlight>
                <a:latin typeface="Tahoma"/>
                <a:ea typeface="Tahoma"/>
                <a:cs typeface="Tahoma"/>
                <a:sym typeface="Tahoma"/>
              </a:rPr>
              <a:t>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0070C0"/>
                </a:solidFill>
                <a:highlight>
                  <a:srgbClr val="C0C0C0"/>
                </a:highlight>
                <a:latin typeface="Tahoma"/>
                <a:ea typeface="Tahoma"/>
                <a:cs typeface="Tahoma"/>
                <a:sym typeface="Tahoma"/>
              </a:rPr>
              <a:t>COMMIT;</a:t>
            </a:r>
            <a:endParaRPr sz="2000">
              <a:solidFill>
                <a:schemeClr val="dk1"/>
              </a:solidFill>
              <a:highlight>
                <a:srgbClr val="C0C0C0"/>
              </a:highlight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21"/>
          <p:cNvSpPr txBox="1"/>
          <p:nvPr>
            <p:ph type="title"/>
          </p:nvPr>
        </p:nvSpPr>
        <p:spPr>
          <a:xfrm>
            <a:off x="838200" y="365125"/>
            <a:ext cx="10515600" cy="95002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b="1" lang="en-US"/>
              <a:t>COMMIT / ROLLBACK</a:t>
            </a:r>
            <a:endParaRPr/>
          </a:p>
        </p:txBody>
      </p:sp>
      <p:sp>
        <p:nvSpPr>
          <p:cNvPr id="393" name="Google Shape;393;p21"/>
          <p:cNvSpPr txBox="1"/>
          <p:nvPr>
            <p:ph idx="1" type="body"/>
          </p:nvPr>
        </p:nvSpPr>
        <p:spPr>
          <a:xfrm>
            <a:off x="267629" y="1460500"/>
            <a:ext cx="11686478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Example 1: 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Create Table for bank_accounts with account_id, account_name, and balance, then insert sample data before we proceed applying commit or rollback</a:t>
            </a:r>
            <a:endParaRPr/>
          </a:p>
        </p:txBody>
      </p:sp>
      <p:sp>
        <p:nvSpPr>
          <p:cNvPr id="394" name="Google Shape;394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95" name="Google Shape;395;p21"/>
          <p:cNvSpPr txBox="1"/>
          <p:nvPr/>
        </p:nvSpPr>
        <p:spPr>
          <a:xfrm>
            <a:off x="654204" y="3005276"/>
            <a:ext cx="5456664" cy="3170099"/>
          </a:xfrm>
          <a:prstGeom prst="rect">
            <a:avLst/>
          </a:prstGeom>
          <a:solidFill>
            <a:srgbClr val="FFFFCC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CREATE TABLE </a:t>
            </a:r>
            <a:r>
              <a:rPr lang="en-US" sz="2000">
                <a:solidFill>
                  <a:srgbClr val="C00000"/>
                </a:solidFill>
                <a:latin typeface="Tahoma"/>
                <a:ea typeface="Tahoma"/>
                <a:cs typeface="Tahoma"/>
                <a:sym typeface="Tahoma"/>
              </a:rPr>
              <a:t>bank_accounts (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C00000"/>
                </a:solidFill>
                <a:latin typeface="Tahoma"/>
                <a:ea typeface="Tahoma"/>
                <a:cs typeface="Tahoma"/>
                <a:sym typeface="Tahoma"/>
              </a:rPr>
              <a:t>    account_id </a:t>
            </a:r>
            <a:r>
              <a:rPr b="1" lang="en-US" sz="200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INT </a:t>
            </a:r>
            <a:r>
              <a:rPr b="1" lang="en-US" sz="2000">
                <a:solidFill>
                  <a:srgbClr val="00B050"/>
                </a:solidFill>
                <a:latin typeface="Tahoma"/>
                <a:ea typeface="Tahoma"/>
                <a:cs typeface="Tahoma"/>
                <a:sym typeface="Tahoma"/>
              </a:rPr>
              <a:t>PRIMARY KEY</a:t>
            </a:r>
            <a:r>
              <a:rPr lang="en-US" sz="2000">
                <a:solidFill>
                  <a:srgbClr val="C00000"/>
                </a:solidFill>
                <a:latin typeface="Tahoma"/>
                <a:ea typeface="Tahoma"/>
                <a:cs typeface="Tahoma"/>
                <a:sym typeface="Tahoma"/>
              </a:rPr>
              <a:t>,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C00000"/>
                </a:solidFill>
                <a:latin typeface="Tahoma"/>
                <a:ea typeface="Tahoma"/>
                <a:cs typeface="Tahoma"/>
                <a:sym typeface="Tahoma"/>
              </a:rPr>
              <a:t>    account_name </a:t>
            </a:r>
            <a:r>
              <a:rPr b="1" lang="en-US" sz="200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VARCHAR(50)</a:t>
            </a:r>
            <a:r>
              <a:rPr lang="en-US" sz="2000">
                <a:solidFill>
                  <a:srgbClr val="C00000"/>
                </a:solidFill>
                <a:latin typeface="Tahoma"/>
                <a:ea typeface="Tahoma"/>
                <a:cs typeface="Tahoma"/>
                <a:sym typeface="Tahoma"/>
              </a:rPr>
              <a:t>,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C00000"/>
                </a:solidFill>
                <a:latin typeface="Tahoma"/>
                <a:ea typeface="Tahoma"/>
                <a:cs typeface="Tahoma"/>
                <a:sym typeface="Tahoma"/>
              </a:rPr>
              <a:t>    balance </a:t>
            </a:r>
            <a:r>
              <a:rPr b="1" lang="en-US" sz="200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DECIMAL(10,2)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C00000"/>
                </a:solidFill>
                <a:latin typeface="Tahoma"/>
                <a:ea typeface="Tahoma"/>
                <a:cs typeface="Tahoma"/>
                <a:sym typeface="Tahoma"/>
              </a:rPr>
              <a:t>)</a:t>
            </a:r>
            <a:r>
              <a:rPr lang="en-US" sz="2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INSERT INTO </a:t>
            </a:r>
            <a:r>
              <a:rPr lang="en-US" sz="2000">
                <a:solidFill>
                  <a:srgbClr val="C00000"/>
                </a:solidFill>
                <a:latin typeface="Tahoma"/>
                <a:ea typeface="Tahoma"/>
                <a:cs typeface="Tahoma"/>
                <a:sym typeface="Tahoma"/>
              </a:rPr>
              <a:t>bank_accounts </a:t>
            </a:r>
            <a:r>
              <a:rPr b="1" lang="en-US" sz="200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VALUES </a:t>
            </a:r>
            <a:r>
              <a:rPr lang="en-US" sz="2000">
                <a:solidFill>
                  <a:srgbClr val="C00000"/>
                </a:solidFill>
                <a:latin typeface="Tahoma"/>
                <a:ea typeface="Tahoma"/>
                <a:cs typeface="Tahoma"/>
                <a:sym typeface="Tahoma"/>
              </a:rPr>
              <a:t>(70001001, 'Ben Bob', 4020.00),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C00000"/>
                </a:solidFill>
                <a:latin typeface="Tahoma"/>
                <a:ea typeface="Tahoma"/>
                <a:cs typeface="Tahoma"/>
                <a:sym typeface="Tahoma"/>
              </a:rPr>
              <a:t>(70001020, 'Melvin Alex', 1020.30),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C00000"/>
                </a:solidFill>
                <a:latin typeface="Tahoma"/>
                <a:ea typeface="Tahoma"/>
                <a:cs typeface="Tahoma"/>
                <a:sym typeface="Tahoma"/>
              </a:rPr>
              <a:t>(70301030, 'Diana Ernst', 30303.03)</a:t>
            </a:r>
            <a:r>
              <a:rPr lang="en-US" sz="200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;</a:t>
            </a:r>
            <a:endParaRPr sz="2000">
              <a:solidFill>
                <a:schemeClr val="dk1"/>
              </a:solidFill>
              <a:highlight>
                <a:srgbClr val="C0C0C0"/>
              </a:highlight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396" name="Google Shape;396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97443" y="3021807"/>
            <a:ext cx="3644900" cy="1981200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21"/>
          <p:cNvSpPr/>
          <p:nvPr/>
        </p:nvSpPr>
        <p:spPr>
          <a:xfrm>
            <a:off x="7753814" y="5200611"/>
            <a:ext cx="2542478" cy="1338301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2D0C1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continue to next slide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22"/>
          <p:cNvSpPr txBox="1"/>
          <p:nvPr>
            <p:ph type="title"/>
          </p:nvPr>
        </p:nvSpPr>
        <p:spPr>
          <a:xfrm>
            <a:off x="838200" y="365125"/>
            <a:ext cx="10515600" cy="95002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b="1" lang="en-US"/>
              <a:t>COMMIT / ROLLBACK</a:t>
            </a:r>
            <a:endParaRPr/>
          </a:p>
        </p:txBody>
      </p:sp>
      <p:sp>
        <p:nvSpPr>
          <p:cNvPr id="403" name="Google Shape;403;p22"/>
          <p:cNvSpPr txBox="1"/>
          <p:nvPr>
            <p:ph idx="1" type="body"/>
          </p:nvPr>
        </p:nvSpPr>
        <p:spPr>
          <a:xfrm>
            <a:off x="267629" y="1066800"/>
            <a:ext cx="11686478" cy="45378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Example 1 (continued…): 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Now, transfer 100.00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sz="2000"/>
              <a:t>    from account_id = 70001001 to account_id = 70001020</a:t>
            </a:r>
            <a:endParaRPr/>
          </a:p>
        </p:txBody>
      </p:sp>
      <p:sp>
        <p:nvSpPr>
          <p:cNvPr id="404" name="Google Shape;404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05" name="Google Shape;405;p22"/>
          <p:cNvSpPr txBox="1"/>
          <p:nvPr/>
        </p:nvSpPr>
        <p:spPr>
          <a:xfrm>
            <a:off x="468351" y="2412910"/>
            <a:ext cx="3989349" cy="4247317"/>
          </a:xfrm>
          <a:prstGeom prst="rect">
            <a:avLst/>
          </a:prstGeom>
          <a:solidFill>
            <a:srgbClr val="FFFFCC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START TRANSACTION;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0070C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UPDATE </a:t>
            </a:r>
            <a:r>
              <a:rPr lang="en-US" sz="1800">
                <a:solidFill>
                  <a:srgbClr val="C00000"/>
                </a:solidFill>
                <a:latin typeface="Tahoma"/>
                <a:ea typeface="Tahoma"/>
                <a:cs typeface="Tahoma"/>
                <a:sym typeface="Tahoma"/>
              </a:rPr>
              <a:t>bank_accounts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SET </a:t>
            </a:r>
            <a:r>
              <a:rPr lang="en-US" sz="1800">
                <a:solidFill>
                  <a:srgbClr val="C00000"/>
                </a:solidFill>
                <a:latin typeface="Tahoma"/>
                <a:ea typeface="Tahoma"/>
                <a:cs typeface="Tahoma"/>
                <a:sym typeface="Tahoma"/>
              </a:rPr>
              <a:t>balance = balance - 100.00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WHERE</a:t>
            </a:r>
            <a:r>
              <a:rPr lang="en-US" sz="1800">
                <a:solidFill>
                  <a:srgbClr val="C00000"/>
                </a:solidFill>
                <a:latin typeface="Tahoma"/>
                <a:ea typeface="Tahoma"/>
                <a:cs typeface="Tahoma"/>
                <a:sym typeface="Tahoma"/>
              </a:rPr>
              <a:t> account_id = 70001001</a:t>
            </a:r>
            <a:r>
              <a:rPr lang="en-US" sz="18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UPDATE </a:t>
            </a:r>
            <a:r>
              <a:rPr lang="en-US" sz="1800">
                <a:solidFill>
                  <a:srgbClr val="C00000"/>
                </a:solidFill>
                <a:latin typeface="Tahoma"/>
                <a:ea typeface="Tahoma"/>
                <a:cs typeface="Tahoma"/>
                <a:sym typeface="Tahoma"/>
              </a:rPr>
              <a:t>bank_accounts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SET </a:t>
            </a:r>
            <a:r>
              <a:rPr lang="en-US" sz="1800">
                <a:solidFill>
                  <a:srgbClr val="C00000"/>
                </a:solidFill>
                <a:latin typeface="Tahoma"/>
                <a:ea typeface="Tahoma"/>
                <a:cs typeface="Tahoma"/>
                <a:sym typeface="Tahoma"/>
              </a:rPr>
              <a:t>balance = balance + 100.00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WHERE</a:t>
            </a:r>
            <a:r>
              <a:rPr lang="en-US" sz="1800">
                <a:solidFill>
                  <a:srgbClr val="C00000"/>
                </a:solidFill>
                <a:latin typeface="Tahoma"/>
                <a:ea typeface="Tahoma"/>
                <a:cs typeface="Tahoma"/>
                <a:sym typeface="Tahoma"/>
              </a:rPr>
              <a:t> account_id = 70001020</a:t>
            </a:r>
            <a:r>
              <a:rPr lang="en-US" sz="18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highlight>
                <a:srgbClr val="C0C0C0"/>
              </a:highlight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SELECT</a:t>
            </a:r>
            <a:r>
              <a:rPr lang="en-US" sz="1800">
                <a:solidFill>
                  <a:srgbClr val="C00000"/>
                </a:solidFill>
                <a:latin typeface="Tahoma"/>
                <a:ea typeface="Tahoma"/>
                <a:cs typeface="Tahoma"/>
                <a:sym typeface="Tahoma"/>
              </a:rPr>
              <a:t> * </a:t>
            </a:r>
            <a:r>
              <a:rPr b="1" lang="en-US" sz="180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FROM</a:t>
            </a:r>
            <a:r>
              <a:rPr lang="en-US" sz="1800">
                <a:solidFill>
                  <a:srgbClr val="C00000"/>
                </a:solidFill>
                <a:latin typeface="Tahoma"/>
                <a:ea typeface="Tahoma"/>
                <a:cs typeface="Tahoma"/>
                <a:sym typeface="Tahoma"/>
              </a:rPr>
              <a:t> bank_accounts;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C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70C0"/>
                </a:solidFill>
                <a:highlight>
                  <a:srgbClr val="C0C0C0"/>
                </a:highlight>
                <a:latin typeface="Tahoma"/>
                <a:ea typeface="Tahoma"/>
                <a:cs typeface="Tahoma"/>
                <a:sym typeface="Tahoma"/>
              </a:rPr>
              <a:t>COMMIT;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0070C0"/>
              </a:solidFill>
              <a:highlight>
                <a:srgbClr val="C0C0C0"/>
              </a:highlight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SELECT</a:t>
            </a:r>
            <a:r>
              <a:rPr lang="en-US" sz="1800">
                <a:solidFill>
                  <a:srgbClr val="C00000"/>
                </a:solidFill>
                <a:latin typeface="Tahoma"/>
                <a:ea typeface="Tahoma"/>
                <a:cs typeface="Tahoma"/>
                <a:sym typeface="Tahoma"/>
              </a:rPr>
              <a:t> * </a:t>
            </a:r>
            <a:r>
              <a:rPr b="1" lang="en-US" sz="180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FROM</a:t>
            </a:r>
            <a:r>
              <a:rPr lang="en-US" sz="1800">
                <a:solidFill>
                  <a:srgbClr val="C00000"/>
                </a:solidFill>
                <a:latin typeface="Tahoma"/>
                <a:ea typeface="Tahoma"/>
                <a:cs typeface="Tahoma"/>
                <a:sym typeface="Tahoma"/>
              </a:rPr>
              <a:t> bank_accounts;</a:t>
            </a:r>
            <a:endParaRPr/>
          </a:p>
        </p:txBody>
      </p:sp>
      <p:pic>
        <p:nvPicPr>
          <p:cNvPr id="406" name="Google Shape;406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94329" y="3322770"/>
            <a:ext cx="2233077" cy="1213798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463386" y="819150"/>
            <a:ext cx="2413105" cy="5902325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22"/>
          <p:cNvSpPr/>
          <p:nvPr/>
        </p:nvSpPr>
        <p:spPr>
          <a:xfrm>
            <a:off x="4918135" y="2975214"/>
            <a:ext cx="2413105" cy="1749186"/>
          </a:xfrm>
          <a:prstGeom prst="rect">
            <a:avLst/>
          </a:prstGeom>
          <a:noFill/>
          <a:ln cap="flat" cmpd="sng" w="2857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Before Transfer</a:t>
            </a:r>
            <a:endParaRPr b="1" sz="14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23"/>
          <p:cNvSpPr txBox="1"/>
          <p:nvPr>
            <p:ph type="title"/>
          </p:nvPr>
        </p:nvSpPr>
        <p:spPr>
          <a:xfrm>
            <a:off x="838200" y="365125"/>
            <a:ext cx="10515600" cy="95002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b="1" lang="en-US"/>
              <a:t>COMMIT / ROLLBACK</a:t>
            </a:r>
            <a:endParaRPr/>
          </a:p>
        </p:txBody>
      </p:sp>
      <p:sp>
        <p:nvSpPr>
          <p:cNvPr id="414" name="Google Shape;414;p23"/>
          <p:cNvSpPr txBox="1"/>
          <p:nvPr>
            <p:ph idx="1" type="body"/>
          </p:nvPr>
        </p:nvSpPr>
        <p:spPr>
          <a:xfrm>
            <a:off x="267629" y="1066800"/>
            <a:ext cx="11686478" cy="45378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Example 2: 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Now, attempt to transfer 300.00 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sz="2000"/>
              <a:t>    from account_id = 70001001 to account_id = 70301030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sz="2000"/>
              <a:t>    but realize a mistake occurred, and want to cancel it.</a:t>
            </a:r>
            <a:endParaRPr/>
          </a:p>
        </p:txBody>
      </p:sp>
      <p:sp>
        <p:nvSpPr>
          <p:cNvPr id="415" name="Google Shape;415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16" name="Google Shape;416;p23"/>
          <p:cNvSpPr txBox="1"/>
          <p:nvPr/>
        </p:nvSpPr>
        <p:spPr>
          <a:xfrm>
            <a:off x="598208" y="2799556"/>
            <a:ext cx="3989349" cy="3693319"/>
          </a:xfrm>
          <a:prstGeom prst="rect">
            <a:avLst/>
          </a:prstGeom>
          <a:solidFill>
            <a:srgbClr val="FFFFCC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START TRANSACTION;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0070C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UPDATE </a:t>
            </a:r>
            <a:r>
              <a:rPr lang="en-US" sz="1800">
                <a:solidFill>
                  <a:srgbClr val="C00000"/>
                </a:solidFill>
                <a:latin typeface="Tahoma"/>
                <a:ea typeface="Tahoma"/>
                <a:cs typeface="Tahoma"/>
                <a:sym typeface="Tahoma"/>
              </a:rPr>
              <a:t>bank_accounts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SET </a:t>
            </a:r>
            <a:r>
              <a:rPr lang="en-US" sz="1800">
                <a:solidFill>
                  <a:srgbClr val="C00000"/>
                </a:solidFill>
                <a:latin typeface="Tahoma"/>
                <a:ea typeface="Tahoma"/>
                <a:cs typeface="Tahoma"/>
                <a:sym typeface="Tahoma"/>
              </a:rPr>
              <a:t>balance = balance - 300.00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WHERE</a:t>
            </a:r>
            <a:r>
              <a:rPr lang="en-US" sz="1800">
                <a:solidFill>
                  <a:srgbClr val="C00000"/>
                </a:solidFill>
                <a:latin typeface="Tahoma"/>
                <a:ea typeface="Tahoma"/>
                <a:cs typeface="Tahoma"/>
                <a:sym typeface="Tahoma"/>
              </a:rPr>
              <a:t> account_id = 70001001</a:t>
            </a:r>
            <a:r>
              <a:rPr lang="en-US" sz="18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UPDATE </a:t>
            </a:r>
            <a:r>
              <a:rPr lang="en-US" sz="1800">
                <a:solidFill>
                  <a:srgbClr val="C00000"/>
                </a:solidFill>
                <a:latin typeface="Tahoma"/>
                <a:ea typeface="Tahoma"/>
                <a:cs typeface="Tahoma"/>
                <a:sym typeface="Tahoma"/>
              </a:rPr>
              <a:t>bank_accounts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SET </a:t>
            </a:r>
            <a:r>
              <a:rPr lang="en-US" sz="1800">
                <a:solidFill>
                  <a:srgbClr val="C00000"/>
                </a:solidFill>
                <a:latin typeface="Tahoma"/>
                <a:ea typeface="Tahoma"/>
                <a:cs typeface="Tahoma"/>
                <a:sym typeface="Tahoma"/>
              </a:rPr>
              <a:t>balance = balance + 300.00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WHERE</a:t>
            </a:r>
            <a:r>
              <a:rPr lang="en-US" sz="1800">
                <a:solidFill>
                  <a:srgbClr val="C00000"/>
                </a:solidFill>
                <a:latin typeface="Tahoma"/>
                <a:ea typeface="Tahoma"/>
                <a:cs typeface="Tahoma"/>
                <a:sym typeface="Tahoma"/>
              </a:rPr>
              <a:t> account_id = 70301030</a:t>
            </a:r>
            <a:r>
              <a:rPr lang="en-US" sz="18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C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70C0"/>
                </a:solidFill>
                <a:highlight>
                  <a:srgbClr val="C0C0C0"/>
                </a:highlight>
                <a:latin typeface="Tahoma"/>
                <a:ea typeface="Tahoma"/>
                <a:cs typeface="Tahoma"/>
                <a:sym typeface="Tahoma"/>
              </a:rPr>
              <a:t>ROLLBACK;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0070C0"/>
              </a:solidFill>
              <a:highlight>
                <a:srgbClr val="C0C0C0"/>
              </a:highlight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SELECT</a:t>
            </a:r>
            <a:r>
              <a:rPr lang="en-US" sz="1800">
                <a:solidFill>
                  <a:srgbClr val="C00000"/>
                </a:solidFill>
                <a:latin typeface="Tahoma"/>
                <a:ea typeface="Tahoma"/>
                <a:cs typeface="Tahoma"/>
                <a:sym typeface="Tahoma"/>
              </a:rPr>
              <a:t> * </a:t>
            </a:r>
            <a:r>
              <a:rPr b="1" lang="en-US" sz="180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FROM</a:t>
            </a:r>
            <a:r>
              <a:rPr lang="en-US" sz="1800">
                <a:solidFill>
                  <a:srgbClr val="C00000"/>
                </a:solidFill>
                <a:latin typeface="Tahoma"/>
                <a:ea typeface="Tahoma"/>
                <a:cs typeface="Tahoma"/>
                <a:sym typeface="Tahoma"/>
              </a:rPr>
              <a:t> bank_accounts;</a:t>
            </a:r>
            <a:endParaRPr/>
          </a:p>
        </p:txBody>
      </p:sp>
      <p:sp>
        <p:nvSpPr>
          <p:cNvPr id="417" name="Google Shape;417;p23"/>
          <p:cNvSpPr/>
          <p:nvPr/>
        </p:nvSpPr>
        <p:spPr>
          <a:xfrm>
            <a:off x="4918135" y="2975214"/>
            <a:ext cx="2413105" cy="1749186"/>
          </a:xfrm>
          <a:prstGeom prst="rect">
            <a:avLst/>
          </a:prstGeom>
          <a:noFill/>
          <a:ln cap="flat" cmpd="sng" w="2857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Before Attempt to Transfer</a:t>
            </a:r>
            <a:endParaRPr b="1" sz="14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18" name="Google Shape;418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33622" y="3335734"/>
            <a:ext cx="2378568" cy="1221427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64741" y="1212375"/>
            <a:ext cx="3059680" cy="54681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24"/>
          <p:cNvSpPr txBox="1"/>
          <p:nvPr>
            <p:ph type="title"/>
          </p:nvPr>
        </p:nvSpPr>
        <p:spPr>
          <a:xfrm>
            <a:off x="838200" y="365125"/>
            <a:ext cx="10515600" cy="95002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b="1" lang="en-US"/>
              <a:t>SAVEPOINT</a:t>
            </a:r>
            <a:endParaRPr/>
          </a:p>
        </p:txBody>
      </p:sp>
      <p:sp>
        <p:nvSpPr>
          <p:cNvPr id="425" name="Google Shape;425;p24"/>
          <p:cNvSpPr txBox="1"/>
          <p:nvPr>
            <p:ph idx="1" type="body"/>
          </p:nvPr>
        </p:nvSpPr>
        <p:spPr>
          <a:xfrm>
            <a:off x="267629" y="1066800"/>
            <a:ext cx="11686478" cy="45378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Example 3: 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Now, attempt to transfer 500.00 </a:t>
            </a:r>
            <a:br>
              <a:rPr lang="en-US" sz="2000"/>
            </a:br>
            <a:r>
              <a:rPr lang="en-US" sz="2000"/>
              <a:t>from account_id = 70001001 to account_id = 70001020,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sz="2000"/>
              <a:t>    then a fee of 50.00 is attempted to deduct </a:t>
            </a:r>
            <a:br>
              <a:rPr lang="en-US" sz="2000"/>
            </a:br>
            <a:r>
              <a:rPr lang="en-US" sz="2000"/>
              <a:t>    from account_id = 70001020, but something goes wrong.</a:t>
            </a:r>
            <a:endParaRPr/>
          </a:p>
        </p:txBody>
      </p:sp>
      <p:sp>
        <p:nvSpPr>
          <p:cNvPr id="426" name="Google Shape;426;p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27" name="Google Shape;427;p24"/>
          <p:cNvSpPr txBox="1"/>
          <p:nvPr/>
        </p:nvSpPr>
        <p:spPr>
          <a:xfrm>
            <a:off x="539475" y="2778144"/>
            <a:ext cx="4032525" cy="3970318"/>
          </a:xfrm>
          <a:prstGeom prst="rect">
            <a:avLst/>
          </a:prstGeom>
          <a:solidFill>
            <a:srgbClr val="FFFFCC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START TRANSACTION;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UPDATE </a:t>
            </a:r>
            <a:r>
              <a:rPr lang="en-US" sz="1800">
                <a:solidFill>
                  <a:srgbClr val="C00000"/>
                </a:solidFill>
                <a:latin typeface="Tahoma"/>
                <a:ea typeface="Tahoma"/>
                <a:cs typeface="Tahoma"/>
                <a:sym typeface="Tahoma"/>
              </a:rPr>
              <a:t>bank_accounts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SET </a:t>
            </a:r>
            <a:r>
              <a:rPr lang="en-US" sz="1800">
                <a:solidFill>
                  <a:srgbClr val="C00000"/>
                </a:solidFill>
                <a:latin typeface="Tahoma"/>
                <a:ea typeface="Tahoma"/>
                <a:cs typeface="Tahoma"/>
                <a:sym typeface="Tahoma"/>
              </a:rPr>
              <a:t>balance = balance - 500.00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WHERE</a:t>
            </a:r>
            <a:r>
              <a:rPr lang="en-US" sz="1800">
                <a:solidFill>
                  <a:srgbClr val="C00000"/>
                </a:solidFill>
                <a:latin typeface="Tahoma"/>
                <a:ea typeface="Tahoma"/>
                <a:cs typeface="Tahoma"/>
                <a:sym typeface="Tahoma"/>
              </a:rPr>
              <a:t> account_id = 70001001</a:t>
            </a:r>
            <a:r>
              <a:rPr lang="en-US" sz="18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70C0"/>
                </a:solidFill>
                <a:highlight>
                  <a:srgbClr val="00FF00"/>
                </a:highlight>
                <a:latin typeface="Tahoma"/>
                <a:ea typeface="Tahoma"/>
                <a:cs typeface="Tahoma"/>
                <a:sym typeface="Tahoma"/>
              </a:rPr>
              <a:t>SAVEPOINT </a:t>
            </a:r>
            <a:r>
              <a:rPr lang="en-US" sz="1800">
                <a:solidFill>
                  <a:srgbClr val="C00000"/>
                </a:solidFill>
                <a:highlight>
                  <a:srgbClr val="00FF00"/>
                </a:highlight>
                <a:latin typeface="Tahoma"/>
                <a:ea typeface="Tahoma"/>
                <a:cs typeface="Tahoma"/>
                <a:sym typeface="Tahoma"/>
              </a:rPr>
              <a:t>after_deduct_bob;</a:t>
            </a:r>
            <a:endParaRPr b="1" sz="1800">
              <a:solidFill>
                <a:srgbClr val="0070C0"/>
              </a:solidFill>
              <a:highlight>
                <a:srgbClr val="00FF00"/>
              </a:highlight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UPDATE </a:t>
            </a:r>
            <a:r>
              <a:rPr lang="en-US" sz="1800">
                <a:solidFill>
                  <a:srgbClr val="C00000"/>
                </a:solidFill>
                <a:latin typeface="Tahoma"/>
                <a:ea typeface="Tahoma"/>
                <a:cs typeface="Tahoma"/>
                <a:sym typeface="Tahoma"/>
              </a:rPr>
              <a:t>bank_accounts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SET </a:t>
            </a:r>
            <a:r>
              <a:rPr lang="en-US" sz="1800">
                <a:solidFill>
                  <a:srgbClr val="C00000"/>
                </a:solidFill>
                <a:latin typeface="Tahoma"/>
                <a:ea typeface="Tahoma"/>
                <a:cs typeface="Tahoma"/>
                <a:sym typeface="Tahoma"/>
              </a:rPr>
              <a:t>balance = balance + 500.00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WHERE</a:t>
            </a:r>
            <a:r>
              <a:rPr lang="en-US" sz="1800">
                <a:solidFill>
                  <a:srgbClr val="C00000"/>
                </a:solidFill>
                <a:latin typeface="Tahoma"/>
                <a:ea typeface="Tahoma"/>
                <a:cs typeface="Tahoma"/>
                <a:sym typeface="Tahoma"/>
              </a:rPr>
              <a:t> account_id = 70001020</a:t>
            </a:r>
            <a:r>
              <a:rPr lang="en-US" sz="18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;</a:t>
            </a:r>
            <a:endParaRPr b="1" sz="1800">
              <a:solidFill>
                <a:srgbClr val="0070C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UPDATE </a:t>
            </a:r>
            <a:r>
              <a:rPr lang="en-US" sz="1800">
                <a:solidFill>
                  <a:srgbClr val="C00000"/>
                </a:solidFill>
                <a:latin typeface="Tahoma"/>
                <a:ea typeface="Tahoma"/>
                <a:cs typeface="Tahoma"/>
                <a:sym typeface="Tahoma"/>
              </a:rPr>
              <a:t>bank_accounts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SET </a:t>
            </a:r>
            <a:r>
              <a:rPr lang="en-US" sz="1800">
                <a:solidFill>
                  <a:srgbClr val="C00000"/>
                </a:solidFill>
                <a:latin typeface="Tahoma"/>
                <a:ea typeface="Tahoma"/>
                <a:cs typeface="Tahoma"/>
                <a:sym typeface="Tahoma"/>
              </a:rPr>
              <a:t>balance = balance - 50.00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WHERE</a:t>
            </a:r>
            <a:r>
              <a:rPr lang="en-US" sz="1800">
                <a:solidFill>
                  <a:srgbClr val="C00000"/>
                </a:solidFill>
                <a:latin typeface="Tahoma"/>
                <a:ea typeface="Tahoma"/>
                <a:cs typeface="Tahoma"/>
                <a:sym typeface="Tahoma"/>
              </a:rPr>
              <a:t> account_id = 70001020</a:t>
            </a:r>
            <a:r>
              <a:rPr lang="en-US" sz="18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;</a:t>
            </a:r>
            <a:endParaRPr sz="1800">
              <a:solidFill>
                <a:srgbClr val="C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70C0"/>
                </a:solidFill>
                <a:highlight>
                  <a:srgbClr val="C0C0C0"/>
                </a:highlight>
                <a:latin typeface="Tahoma"/>
                <a:ea typeface="Tahoma"/>
                <a:cs typeface="Tahoma"/>
                <a:sym typeface="Tahoma"/>
              </a:rPr>
              <a:t>ROLLBACK TO </a:t>
            </a:r>
            <a:r>
              <a:rPr lang="en-US" sz="1800">
                <a:solidFill>
                  <a:srgbClr val="C00000"/>
                </a:solidFill>
                <a:highlight>
                  <a:srgbClr val="C0C0C0"/>
                </a:highlight>
                <a:latin typeface="Tahoma"/>
                <a:ea typeface="Tahoma"/>
                <a:cs typeface="Tahoma"/>
                <a:sym typeface="Tahoma"/>
              </a:rPr>
              <a:t>after_deduct_bob</a:t>
            </a:r>
            <a:r>
              <a:rPr b="1" lang="en-US" sz="1800">
                <a:solidFill>
                  <a:srgbClr val="0070C0"/>
                </a:solidFill>
                <a:highlight>
                  <a:srgbClr val="C0C0C0"/>
                </a:highlight>
                <a:latin typeface="Tahoma"/>
                <a:ea typeface="Tahoma"/>
                <a:cs typeface="Tahoma"/>
                <a:sym typeface="Tahoma"/>
              </a:rPr>
              <a:t>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70C0"/>
                </a:solidFill>
                <a:highlight>
                  <a:srgbClr val="C0C0C0"/>
                </a:highlight>
                <a:latin typeface="Tahoma"/>
                <a:ea typeface="Tahoma"/>
                <a:cs typeface="Tahoma"/>
                <a:sym typeface="Tahoma"/>
              </a:rPr>
              <a:t>COMMIT;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SELECT</a:t>
            </a:r>
            <a:r>
              <a:rPr lang="en-US" sz="1800">
                <a:solidFill>
                  <a:srgbClr val="C00000"/>
                </a:solidFill>
                <a:latin typeface="Tahoma"/>
                <a:ea typeface="Tahoma"/>
                <a:cs typeface="Tahoma"/>
                <a:sym typeface="Tahoma"/>
              </a:rPr>
              <a:t> * </a:t>
            </a:r>
            <a:r>
              <a:rPr b="1" lang="en-US" sz="180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FROM</a:t>
            </a:r>
            <a:r>
              <a:rPr lang="en-US" sz="1800">
                <a:solidFill>
                  <a:srgbClr val="C00000"/>
                </a:solidFill>
                <a:latin typeface="Tahoma"/>
                <a:ea typeface="Tahoma"/>
                <a:cs typeface="Tahoma"/>
                <a:sym typeface="Tahoma"/>
              </a:rPr>
              <a:t> bank_accounts;</a:t>
            </a:r>
            <a:endParaRPr/>
          </a:p>
        </p:txBody>
      </p:sp>
      <p:sp>
        <p:nvSpPr>
          <p:cNvPr id="428" name="Google Shape;428;p24"/>
          <p:cNvSpPr/>
          <p:nvPr/>
        </p:nvSpPr>
        <p:spPr>
          <a:xfrm>
            <a:off x="4889447" y="3356731"/>
            <a:ext cx="2413105" cy="1749186"/>
          </a:xfrm>
          <a:prstGeom prst="rect">
            <a:avLst/>
          </a:prstGeom>
          <a:noFill/>
          <a:ln cap="flat" cmpd="sng" w="2857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Before Attempt to Transfer</a:t>
            </a:r>
            <a:endParaRPr b="1" sz="14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29" name="Google Shape;429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04934" y="3717251"/>
            <a:ext cx="2378568" cy="1221427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19999" y="509191"/>
            <a:ext cx="2761015" cy="62122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25"/>
          <p:cNvSpPr txBox="1"/>
          <p:nvPr>
            <p:ph type="title"/>
          </p:nvPr>
        </p:nvSpPr>
        <p:spPr>
          <a:xfrm>
            <a:off x="2750820" y="741391"/>
            <a:ext cx="6705206" cy="16162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1" lang="en-US" sz="3200"/>
              <a:t>Summary</a:t>
            </a:r>
            <a:endParaRPr/>
          </a:p>
        </p:txBody>
      </p:sp>
      <p:sp>
        <p:nvSpPr>
          <p:cNvPr id="436" name="Google Shape;436;p2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437" name="Google Shape;437;p25"/>
          <p:cNvGrpSpPr/>
          <p:nvPr/>
        </p:nvGrpSpPr>
        <p:grpSpPr>
          <a:xfrm>
            <a:off x="-5025" y="6737718"/>
            <a:ext cx="12207200" cy="123363"/>
            <a:chOff x="-5025" y="6737718"/>
            <a:chExt cx="12207200" cy="123363"/>
          </a:xfrm>
        </p:grpSpPr>
        <p:sp>
          <p:nvSpPr>
            <p:cNvPr id="438" name="Google Shape;438;p25"/>
            <p:cNvSpPr/>
            <p:nvPr/>
          </p:nvSpPr>
          <p:spPr>
            <a:xfrm flipH="1" rot="5400000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9" name="Google Shape;439;p25"/>
            <p:cNvSpPr/>
            <p:nvPr/>
          </p:nvSpPr>
          <p:spPr>
            <a:xfrm rot="-54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0">
                  <a:srgbClr val="918485">
                    <a:alpha val="0"/>
                  </a:srgbClr>
                </a:gs>
                <a:gs pos="19000">
                  <a:srgbClr val="918485">
                    <a:alpha val="0"/>
                  </a:srgbClr>
                </a:gs>
                <a:gs pos="100000">
                  <a:srgbClr val="BCB4B5"/>
                </a:gs>
              </a:gsLst>
              <a:lin ang="6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aphicFrame>
        <p:nvGraphicFramePr>
          <p:cNvPr id="440" name="Google Shape;440;p25"/>
          <p:cNvGraphicFramePr/>
          <p:nvPr/>
        </p:nvGraphicFramePr>
        <p:xfrm>
          <a:off x="747843" y="235759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{CCEE6A4C-AE9A-4531-B1EC-25B8D69C7151}</a:tableStyleId>
              </a:tblPr>
              <a:tblGrid>
                <a:gridCol w="2596975"/>
                <a:gridCol w="8455325"/>
              </a:tblGrid>
              <a:tr h="6904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600" u="none" cap="none" strike="noStrike">
                          <a:solidFill>
                            <a:schemeClr val="dk1"/>
                          </a:solidFill>
                        </a:rPr>
                        <a:t>Command</a:t>
                      </a:r>
                      <a:endParaRPr sz="2600" cap="none">
                        <a:solidFill>
                          <a:schemeClr val="dk1"/>
                        </a:solidFill>
                      </a:endParaRPr>
                    </a:p>
                  </a:txBody>
                  <a:tcPr marT="59225" marB="197400" marR="197400" marL="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600" cap="none">
                          <a:solidFill>
                            <a:schemeClr val="dk1"/>
                          </a:solidFill>
                        </a:rPr>
                        <a:t>Purpose</a:t>
                      </a:r>
                      <a:endParaRPr sz="2600" cap="none">
                        <a:solidFill>
                          <a:schemeClr val="dk1"/>
                        </a:solidFill>
                      </a:endParaRPr>
                    </a:p>
                  </a:txBody>
                  <a:tcPr marT="59225" marB="197400" marR="197400" marL="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904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cap="none">
                          <a:solidFill>
                            <a:schemeClr val="dk1"/>
                          </a:solidFill>
                        </a:rPr>
                        <a:t>COMMIT</a:t>
                      </a:r>
                      <a:endParaRPr/>
                    </a:p>
                  </a:txBody>
                  <a:tcPr marT="59225" marB="197400" marR="197400" marL="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cap="none">
                          <a:solidFill>
                            <a:schemeClr val="dk1"/>
                          </a:solidFill>
                        </a:rPr>
                        <a:t>Saves all changes made during the transaction.</a:t>
                      </a:r>
                      <a:endParaRPr/>
                    </a:p>
                  </a:txBody>
                  <a:tcPr marT="59225" marB="197400" marR="197400" marL="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911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cap="none">
                          <a:solidFill>
                            <a:schemeClr val="dk1"/>
                          </a:solidFill>
                        </a:rPr>
                        <a:t>ROLLBACK</a:t>
                      </a:r>
                      <a:endParaRPr/>
                    </a:p>
                  </a:txBody>
                  <a:tcPr marT="59225" marB="197400" marR="197400" marL="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cap="none">
                          <a:solidFill>
                            <a:schemeClr val="dk1"/>
                          </a:solidFill>
                        </a:rPr>
                        <a:t>Undoes all changes made during the transaction, reverting to the start.</a:t>
                      </a:r>
                      <a:endParaRPr/>
                    </a:p>
                  </a:txBody>
                  <a:tcPr marT="59225" marB="197400" marR="197400" marL="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911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cap="none">
                          <a:solidFill>
                            <a:schemeClr val="dk1"/>
                          </a:solidFill>
                        </a:rPr>
                        <a:t>SAVEPOINT</a:t>
                      </a:r>
                      <a:endParaRPr/>
                    </a:p>
                  </a:txBody>
                  <a:tcPr marT="59225" marB="197400" marR="197400" marL="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cap="none">
                          <a:solidFill>
                            <a:schemeClr val="dk1"/>
                          </a:solidFill>
                        </a:rPr>
                        <a:t>Creates a checkpoint within the transaction to partially roll back changes.</a:t>
                      </a:r>
                      <a:endParaRPr/>
                    </a:p>
                  </a:txBody>
                  <a:tcPr marT="59225" marB="197400" marR="197400" marL="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26"/>
          <p:cNvSpPr txBox="1"/>
          <p:nvPr>
            <p:ph type="title"/>
          </p:nvPr>
        </p:nvSpPr>
        <p:spPr>
          <a:xfrm>
            <a:off x="838200" y="365125"/>
            <a:ext cx="10515600" cy="95002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b="1" lang="en-US"/>
              <a:t>Transaction Modes</a:t>
            </a:r>
            <a:endParaRPr/>
          </a:p>
        </p:txBody>
      </p:sp>
      <p:sp>
        <p:nvSpPr>
          <p:cNvPr id="446" name="Google Shape;446;p26"/>
          <p:cNvSpPr txBox="1"/>
          <p:nvPr>
            <p:ph idx="1" type="body"/>
          </p:nvPr>
        </p:nvSpPr>
        <p:spPr>
          <a:xfrm>
            <a:off x="267629" y="1460500"/>
            <a:ext cx="11686478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400"/>
              <a:buChar char="•"/>
            </a:pPr>
            <a:r>
              <a:rPr b="1" lang="en-US" sz="24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READ ONLY 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</a:pPr>
            <a:r>
              <a:rPr b="0" i="0" lang="en-US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ensures no changes can be made to the database within that transaction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</a:pPr>
            <a:r>
              <a:rPr b="0" i="0" lang="en-US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restrict write operations (like </a:t>
            </a:r>
            <a:r>
              <a:rPr lang="en-US"/>
              <a:t>INSERT</a:t>
            </a:r>
            <a:r>
              <a:rPr b="0" i="0" lang="en-US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 </a:t>
            </a:r>
            <a:r>
              <a:rPr lang="en-US"/>
              <a:t>UPDATE</a:t>
            </a:r>
            <a:r>
              <a:rPr b="0" i="0" lang="en-US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or </a:t>
            </a:r>
            <a:r>
              <a:rPr lang="en-US"/>
              <a:t>DELETE</a:t>
            </a:r>
            <a:r>
              <a:rPr b="0" i="0" lang="en-US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</a:pPr>
            <a:r>
              <a:rPr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retrieve data only</a:t>
            </a:r>
            <a:endParaRPr b="0" u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00000"/>
              </a:buClr>
              <a:buSzPts val="2400"/>
              <a:buChar char="•"/>
            </a:pPr>
            <a:r>
              <a:rPr b="1" lang="en-US" sz="24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READ WRITE 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</a:pPr>
            <a:r>
              <a:rPr b="0" i="0" lang="en-US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(default) allows both reading and modifying data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</a:pP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MySQL:</a:t>
            </a:r>
            <a:endParaRPr b="0" i="0" sz="2400" u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</p:txBody>
      </p:sp>
      <p:sp>
        <p:nvSpPr>
          <p:cNvPr id="447" name="Google Shape;447;p2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48" name="Google Shape;448;p26"/>
          <p:cNvSpPr txBox="1"/>
          <p:nvPr/>
        </p:nvSpPr>
        <p:spPr>
          <a:xfrm>
            <a:off x="509888" y="4452878"/>
            <a:ext cx="6222542" cy="1631216"/>
          </a:xfrm>
          <a:prstGeom prst="rect">
            <a:avLst/>
          </a:prstGeom>
          <a:solidFill>
            <a:srgbClr val="FFFFCC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SET TRANSACTION </a:t>
            </a:r>
            <a:r>
              <a:rPr lang="en-US" sz="2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[READ ONLY | READ WRITE];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START TRANSACTION;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[SQL Statements];</a:t>
            </a:r>
            <a:endParaRPr sz="2000">
              <a:solidFill>
                <a:srgbClr val="C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0070C0"/>
                </a:solidFill>
                <a:highlight>
                  <a:srgbClr val="C0C0C0"/>
                </a:highlight>
                <a:latin typeface="Tahoma"/>
                <a:ea typeface="Tahoma"/>
                <a:cs typeface="Tahoma"/>
                <a:sym typeface="Tahoma"/>
              </a:rPr>
              <a:t>ROLLBACK </a:t>
            </a:r>
            <a:r>
              <a:rPr lang="en-US" sz="2000">
                <a:solidFill>
                  <a:schemeClr val="dk1"/>
                </a:solidFill>
                <a:highlight>
                  <a:srgbClr val="C0C0C0"/>
                </a:highlight>
                <a:latin typeface="Tahoma"/>
                <a:ea typeface="Tahoma"/>
                <a:cs typeface="Tahoma"/>
                <a:sym typeface="Tahoma"/>
              </a:rPr>
              <a:t>or</a:t>
            </a:r>
            <a:r>
              <a:rPr b="1" lang="en-US" sz="2000">
                <a:solidFill>
                  <a:srgbClr val="0070C0"/>
                </a:solidFill>
                <a:highlight>
                  <a:srgbClr val="C0C0C0"/>
                </a:highlight>
                <a:latin typeface="Tahoma"/>
                <a:ea typeface="Tahoma"/>
                <a:cs typeface="Tahoma"/>
                <a:sym typeface="Tahoma"/>
              </a:rPr>
              <a:t> ROLLBACK TO </a:t>
            </a:r>
            <a:r>
              <a:rPr b="1" lang="en-US" sz="2000">
                <a:solidFill>
                  <a:srgbClr val="C00000"/>
                </a:solidFill>
                <a:highlight>
                  <a:srgbClr val="C0C0C0"/>
                </a:highlight>
                <a:latin typeface="Tahoma"/>
                <a:ea typeface="Tahoma"/>
                <a:cs typeface="Tahoma"/>
                <a:sym typeface="Tahoma"/>
              </a:rPr>
              <a:t>…</a:t>
            </a:r>
            <a:r>
              <a:rPr lang="en-US" sz="2000">
                <a:solidFill>
                  <a:schemeClr val="dk1"/>
                </a:solidFill>
                <a:highlight>
                  <a:srgbClr val="C0C0C0"/>
                </a:highlight>
                <a:latin typeface="Tahoma"/>
                <a:ea typeface="Tahoma"/>
                <a:cs typeface="Tahoma"/>
                <a:sym typeface="Tahoma"/>
              </a:rPr>
              <a:t>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0070C0"/>
                </a:solidFill>
                <a:highlight>
                  <a:srgbClr val="C0C0C0"/>
                </a:highlight>
                <a:latin typeface="Tahoma"/>
                <a:ea typeface="Tahoma"/>
                <a:cs typeface="Tahoma"/>
                <a:sym typeface="Tahoma"/>
              </a:rPr>
              <a:t>COMMIT;</a:t>
            </a:r>
            <a:endParaRPr sz="20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27"/>
          <p:cNvSpPr txBox="1"/>
          <p:nvPr>
            <p:ph type="title"/>
          </p:nvPr>
        </p:nvSpPr>
        <p:spPr>
          <a:xfrm>
            <a:off x="838200" y="365125"/>
            <a:ext cx="10515600" cy="95002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800"/>
              <a:buFont typeface="Tahoma"/>
              <a:buNone/>
            </a:pPr>
            <a:r>
              <a:rPr b="1" lang="en-US" sz="280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SET TRANSACTION </a:t>
            </a:r>
            <a:r>
              <a:rPr b="1" lang="en-US" sz="2800">
                <a:latin typeface="Tahoma"/>
                <a:ea typeface="Tahoma"/>
                <a:cs typeface="Tahoma"/>
                <a:sym typeface="Tahoma"/>
              </a:rPr>
              <a:t>[</a:t>
            </a:r>
            <a:r>
              <a:rPr b="1" lang="en-US" sz="2800">
                <a:solidFill>
                  <a:srgbClr val="C00000"/>
                </a:solidFill>
                <a:latin typeface="Tahoma"/>
                <a:ea typeface="Tahoma"/>
                <a:cs typeface="Tahoma"/>
                <a:sym typeface="Tahoma"/>
              </a:rPr>
              <a:t>READ ONLY</a:t>
            </a:r>
            <a:r>
              <a:rPr b="1" lang="en-US" sz="2800">
                <a:latin typeface="Tahoma"/>
                <a:ea typeface="Tahoma"/>
                <a:cs typeface="Tahoma"/>
                <a:sym typeface="Tahoma"/>
              </a:rPr>
              <a:t> | READ WRITE];</a:t>
            </a:r>
            <a:endParaRPr/>
          </a:p>
        </p:txBody>
      </p:sp>
      <p:sp>
        <p:nvSpPr>
          <p:cNvPr id="454" name="Google Shape;454;p27"/>
          <p:cNvSpPr txBox="1"/>
          <p:nvPr>
            <p:ph idx="1" type="body"/>
          </p:nvPr>
        </p:nvSpPr>
        <p:spPr>
          <a:xfrm>
            <a:off x="267629" y="1315154"/>
            <a:ext cx="11686478" cy="44966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Example 4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attempt to transfer 500.00 out </a:t>
            </a:r>
            <a:br>
              <a:rPr lang="en-US" sz="2400"/>
            </a:br>
            <a:r>
              <a:rPr lang="en-US" sz="2400"/>
              <a:t>but the transaction mode sets to READ ONLY</a:t>
            </a:r>
            <a:endParaRPr/>
          </a:p>
        </p:txBody>
      </p:sp>
      <p:sp>
        <p:nvSpPr>
          <p:cNvPr id="455" name="Google Shape;455;p2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56" name="Google Shape;456;p27"/>
          <p:cNvSpPr txBox="1"/>
          <p:nvPr/>
        </p:nvSpPr>
        <p:spPr>
          <a:xfrm>
            <a:off x="549644" y="3061037"/>
            <a:ext cx="5036147" cy="3477875"/>
          </a:xfrm>
          <a:prstGeom prst="rect">
            <a:avLst/>
          </a:prstGeom>
          <a:solidFill>
            <a:srgbClr val="FFFFCC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0070C0"/>
                </a:solidFill>
                <a:highlight>
                  <a:srgbClr val="FFFF00"/>
                </a:highlight>
                <a:latin typeface="Tahoma"/>
                <a:ea typeface="Tahoma"/>
                <a:cs typeface="Tahoma"/>
                <a:sym typeface="Tahoma"/>
              </a:rPr>
              <a:t>SET TRANSACTION </a:t>
            </a:r>
            <a:r>
              <a:rPr b="1" lang="en-US" sz="2000">
                <a:solidFill>
                  <a:srgbClr val="C00000"/>
                </a:solidFill>
                <a:highlight>
                  <a:srgbClr val="FFFF00"/>
                </a:highlight>
                <a:latin typeface="Tahoma"/>
                <a:ea typeface="Tahoma"/>
                <a:cs typeface="Tahoma"/>
                <a:sym typeface="Tahoma"/>
              </a:rPr>
              <a:t>READ ONLY</a:t>
            </a:r>
            <a:r>
              <a:rPr lang="en-US" sz="2000">
                <a:solidFill>
                  <a:schemeClr val="dk1"/>
                </a:solidFill>
                <a:highlight>
                  <a:srgbClr val="FFFF00"/>
                </a:highlight>
                <a:latin typeface="Tahoma"/>
                <a:ea typeface="Tahoma"/>
                <a:cs typeface="Tahoma"/>
                <a:sym typeface="Tahoma"/>
              </a:rPr>
              <a:t>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START TRANSACTION;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0070C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SELECT</a:t>
            </a:r>
            <a:r>
              <a:rPr lang="en-US" sz="2000">
                <a:solidFill>
                  <a:srgbClr val="C00000"/>
                </a:solidFill>
                <a:latin typeface="Tahoma"/>
                <a:ea typeface="Tahoma"/>
                <a:cs typeface="Tahoma"/>
                <a:sym typeface="Tahoma"/>
              </a:rPr>
              <a:t> * </a:t>
            </a:r>
            <a:r>
              <a:rPr b="1" lang="en-US" sz="200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FROM</a:t>
            </a:r>
            <a:r>
              <a:rPr lang="en-US" sz="2000">
                <a:solidFill>
                  <a:srgbClr val="C00000"/>
                </a:solidFill>
                <a:latin typeface="Tahoma"/>
                <a:ea typeface="Tahoma"/>
                <a:cs typeface="Tahoma"/>
                <a:sym typeface="Tahoma"/>
              </a:rPr>
              <a:t> bank_accounts;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C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UPDATE </a:t>
            </a:r>
            <a:r>
              <a:rPr lang="en-US" sz="2000">
                <a:solidFill>
                  <a:srgbClr val="C00000"/>
                </a:solidFill>
                <a:latin typeface="Tahoma"/>
                <a:ea typeface="Tahoma"/>
                <a:cs typeface="Tahoma"/>
                <a:sym typeface="Tahoma"/>
              </a:rPr>
              <a:t>bank_accounts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SET </a:t>
            </a:r>
            <a:r>
              <a:rPr lang="en-US" sz="2000">
                <a:solidFill>
                  <a:srgbClr val="C00000"/>
                </a:solidFill>
                <a:latin typeface="Tahoma"/>
                <a:ea typeface="Tahoma"/>
                <a:cs typeface="Tahoma"/>
                <a:sym typeface="Tahoma"/>
              </a:rPr>
              <a:t>balance = balance - 500.00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WHERE</a:t>
            </a:r>
            <a:r>
              <a:rPr lang="en-US" sz="2000">
                <a:solidFill>
                  <a:srgbClr val="C00000"/>
                </a:solidFill>
                <a:latin typeface="Tahoma"/>
                <a:ea typeface="Tahoma"/>
                <a:cs typeface="Tahoma"/>
                <a:sym typeface="Tahoma"/>
              </a:rPr>
              <a:t> account_id = 70001001</a:t>
            </a:r>
            <a:r>
              <a:rPr lang="en-US" sz="2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highlight>
                <a:srgbClr val="C0C0C0"/>
              </a:highlight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COMMIT;</a:t>
            </a:r>
            <a:endParaRPr sz="20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457" name="Google Shape;457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53986" y="1178629"/>
            <a:ext cx="4699967" cy="55428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28"/>
          <p:cNvSpPr txBox="1"/>
          <p:nvPr>
            <p:ph type="title"/>
          </p:nvPr>
        </p:nvSpPr>
        <p:spPr>
          <a:xfrm>
            <a:off x="267630" y="365125"/>
            <a:ext cx="9254058" cy="95002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800"/>
              <a:buFont typeface="Tahoma"/>
              <a:buNone/>
            </a:pPr>
            <a:r>
              <a:rPr b="1" lang="en-US" sz="280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SET TRANSACTION </a:t>
            </a:r>
            <a:r>
              <a:rPr b="1" lang="en-US" sz="2800">
                <a:latin typeface="Tahoma"/>
                <a:ea typeface="Tahoma"/>
                <a:cs typeface="Tahoma"/>
                <a:sym typeface="Tahoma"/>
              </a:rPr>
              <a:t>[READ ONLY | </a:t>
            </a:r>
            <a:r>
              <a:rPr b="1" lang="en-US" sz="2800">
                <a:solidFill>
                  <a:srgbClr val="C00000"/>
                </a:solidFill>
                <a:latin typeface="Tahoma"/>
                <a:ea typeface="Tahoma"/>
                <a:cs typeface="Tahoma"/>
                <a:sym typeface="Tahoma"/>
              </a:rPr>
              <a:t>READ WRITE</a:t>
            </a:r>
            <a:r>
              <a:rPr b="1" lang="en-US" sz="2800">
                <a:latin typeface="Tahoma"/>
                <a:ea typeface="Tahoma"/>
                <a:cs typeface="Tahoma"/>
                <a:sym typeface="Tahoma"/>
              </a:rPr>
              <a:t>];</a:t>
            </a:r>
            <a:endParaRPr/>
          </a:p>
        </p:txBody>
      </p:sp>
      <p:sp>
        <p:nvSpPr>
          <p:cNvPr id="463" name="Google Shape;463;p28"/>
          <p:cNvSpPr txBox="1"/>
          <p:nvPr>
            <p:ph idx="1" type="body"/>
          </p:nvPr>
        </p:nvSpPr>
        <p:spPr>
          <a:xfrm>
            <a:off x="267629" y="1315154"/>
            <a:ext cx="11686478" cy="44966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Example 5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attempt to transfer 500.00 </a:t>
            </a:r>
            <a:br>
              <a:rPr lang="en-US" sz="2400"/>
            </a:br>
            <a:r>
              <a:rPr lang="en-US" sz="2400"/>
              <a:t>from account_id = 70001020 </a:t>
            </a:r>
            <a:br>
              <a:rPr lang="en-US" sz="2400"/>
            </a:br>
            <a:r>
              <a:rPr lang="en-US" sz="2400"/>
              <a:t>to account_id = 70301030</a:t>
            </a:r>
            <a:endParaRPr/>
          </a:p>
        </p:txBody>
      </p:sp>
      <p:sp>
        <p:nvSpPr>
          <p:cNvPr id="464" name="Google Shape;464;p2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65" name="Google Shape;465;p28"/>
          <p:cNvSpPr txBox="1"/>
          <p:nvPr/>
        </p:nvSpPr>
        <p:spPr>
          <a:xfrm>
            <a:off x="237893" y="2932023"/>
            <a:ext cx="7134962" cy="3693319"/>
          </a:xfrm>
          <a:prstGeom prst="rect">
            <a:avLst/>
          </a:prstGeom>
          <a:solidFill>
            <a:srgbClr val="FFFFCC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70C0"/>
                </a:solidFill>
                <a:highlight>
                  <a:srgbClr val="FFFF00"/>
                </a:highlight>
                <a:latin typeface="Tahoma"/>
                <a:ea typeface="Tahoma"/>
                <a:cs typeface="Tahoma"/>
                <a:sym typeface="Tahoma"/>
              </a:rPr>
              <a:t>SET TRANSACTION </a:t>
            </a:r>
            <a:r>
              <a:rPr b="1" lang="en-US" sz="1800">
                <a:solidFill>
                  <a:srgbClr val="C00000"/>
                </a:solidFill>
                <a:highlight>
                  <a:srgbClr val="FFFF00"/>
                </a:highlight>
                <a:latin typeface="Tahoma"/>
                <a:ea typeface="Tahoma"/>
                <a:cs typeface="Tahoma"/>
                <a:sym typeface="Tahoma"/>
              </a:rPr>
              <a:t>READ WRITE</a:t>
            </a:r>
            <a:r>
              <a:rPr lang="en-US" sz="1800">
                <a:solidFill>
                  <a:schemeClr val="dk1"/>
                </a:solidFill>
                <a:highlight>
                  <a:srgbClr val="FFFF00"/>
                </a:highlight>
                <a:latin typeface="Tahoma"/>
                <a:ea typeface="Tahoma"/>
                <a:cs typeface="Tahoma"/>
                <a:sym typeface="Tahoma"/>
              </a:rPr>
              <a:t>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START TRANSACTION;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C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UPDATE </a:t>
            </a:r>
            <a:r>
              <a:rPr lang="en-US" sz="1800">
                <a:solidFill>
                  <a:srgbClr val="C00000"/>
                </a:solidFill>
                <a:latin typeface="Tahoma"/>
                <a:ea typeface="Tahoma"/>
                <a:cs typeface="Tahoma"/>
                <a:sym typeface="Tahoma"/>
              </a:rPr>
              <a:t>bank_accounts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SET </a:t>
            </a:r>
            <a:r>
              <a:rPr lang="en-US" sz="1800">
                <a:solidFill>
                  <a:srgbClr val="C00000"/>
                </a:solidFill>
                <a:latin typeface="Tahoma"/>
                <a:ea typeface="Tahoma"/>
                <a:cs typeface="Tahoma"/>
                <a:sym typeface="Tahoma"/>
              </a:rPr>
              <a:t>balance = balance - 500.00 </a:t>
            </a:r>
            <a:r>
              <a:rPr b="1" lang="en-US" sz="180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WHERE</a:t>
            </a:r>
            <a:r>
              <a:rPr lang="en-US" sz="1800">
                <a:solidFill>
                  <a:srgbClr val="C00000"/>
                </a:solidFill>
                <a:latin typeface="Tahoma"/>
                <a:ea typeface="Tahoma"/>
                <a:cs typeface="Tahoma"/>
                <a:sym typeface="Tahoma"/>
              </a:rPr>
              <a:t> account_id = 70001020</a:t>
            </a:r>
            <a:r>
              <a:rPr lang="en-US" sz="18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C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UPDATE </a:t>
            </a:r>
            <a:r>
              <a:rPr lang="en-US" sz="1800">
                <a:solidFill>
                  <a:srgbClr val="C00000"/>
                </a:solidFill>
                <a:latin typeface="Tahoma"/>
                <a:ea typeface="Tahoma"/>
                <a:cs typeface="Tahoma"/>
                <a:sym typeface="Tahoma"/>
              </a:rPr>
              <a:t>bank_accounts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SET </a:t>
            </a:r>
            <a:r>
              <a:rPr lang="en-US" sz="1800">
                <a:solidFill>
                  <a:srgbClr val="C00000"/>
                </a:solidFill>
                <a:latin typeface="Tahoma"/>
                <a:ea typeface="Tahoma"/>
                <a:cs typeface="Tahoma"/>
                <a:sym typeface="Tahoma"/>
              </a:rPr>
              <a:t>balance = balance + 500.00 </a:t>
            </a:r>
            <a:r>
              <a:rPr b="1" lang="en-US" sz="180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WHERE</a:t>
            </a:r>
            <a:r>
              <a:rPr lang="en-US" sz="1800">
                <a:solidFill>
                  <a:srgbClr val="C00000"/>
                </a:solidFill>
                <a:latin typeface="Tahoma"/>
                <a:ea typeface="Tahoma"/>
                <a:cs typeface="Tahoma"/>
                <a:sym typeface="Tahoma"/>
              </a:rPr>
              <a:t> account_id = 70301030</a:t>
            </a:r>
            <a:r>
              <a:rPr lang="en-US" sz="18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highlight>
                <a:srgbClr val="C0C0C0"/>
              </a:highlight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COMMIT;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0070C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SELECT</a:t>
            </a:r>
            <a:r>
              <a:rPr lang="en-US" sz="1800">
                <a:solidFill>
                  <a:srgbClr val="C00000"/>
                </a:solidFill>
                <a:latin typeface="Tahoma"/>
                <a:ea typeface="Tahoma"/>
                <a:cs typeface="Tahoma"/>
                <a:sym typeface="Tahoma"/>
              </a:rPr>
              <a:t> * </a:t>
            </a:r>
            <a:r>
              <a:rPr b="1" lang="en-US" sz="180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FROM</a:t>
            </a:r>
            <a:r>
              <a:rPr lang="en-US" sz="1800">
                <a:solidFill>
                  <a:srgbClr val="C00000"/>
                </a:solidFill>
                <a:latin typeface="Tahoma"/>
                <a:ea typeface="Tahoma"/>
                <a:cs typeface="Tahoma"/>
                <a:sym typeface="Tahoma"/>
              </a:rPr>
              <a:t> bank_accounts;</a:t>
            </a:r>
            <a:endParaRPr sz="18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66" name="Google Shape;466;p28"/>
          <p:cNvSpPr/>
          <p:nvPr/>
        </p:nvSpPr>
        <p:spPr>
          <a:xfrm>
            <a:off x="4706643" y="2188859"/>
            <a:ext cx="2808450" cy="1829689"/>
          </a:xfrm>
          <a:prstGeom prst="rect">
            <a:avLst/>
          </a:prstGeom>
          <a:noFill/>
          <a:ln cap="flat" cmpd="sng" w="2857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Before Attempt to Transfer</a:t>
            </a:r>
            <a:endParaRPr b="1" sz="14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67" name="Google Shape;467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59652" y="2486096"/>
            <a:ext cx="2707645" cy="1532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468" name="Google Shape;468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87881" y="1178063"/>
            <a:ext cx="4209904" cy="51285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29"/>
          <p:cNvSpPr txBox="1"/>
          <p:nvPr>
            <p:ph type="title"/>
          </p:nvPr>
        </p:nvSpPr>
        <p:spPr>
          <a:xfrm>
            <a:off x="838200" y="365125"/>
            <a:ext cx="10515600" cy="95002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b="1" lang="en-US"/>
              <a:t>Transaction Modes</a:t>
            </a:r>
            <a:endParaRPr/>
          </a:p>
        </p:txBody>
      </p:sp>
      <p:sp>
        <p:nvSpPr>
          <p:cNvPr id="474" name="Google Shape;474;p29"/>
          <p:cNvSpPr txBox="1"/>
          <p:nvPr>
            <p:ph idx="1" type="body"/>
          </p:nvPr>
        </p:nvSpPr>
        <p:spPr>
          <a:xfrm>
            <a:off x="267629" y="1315154"/>
            <a:ext cx="11686478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000"/>
              <a:buChar char="•"/>
            </a:pPr>
            <a:r>
              <a:rPr b="1" lang="en-US" sz="20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ISOLATION LEVEL READ UNCOMMITTED 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</a:pPr>
            <a:r>
              <a:rPr b="0" i="0" lang="en-US" sz="200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allows reading uncommitted changes from other transactions</a:t>
            </a:r>
            <a:endParaRPr b="0" sz="2000" u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00000"/>
              </a:buClr>
              <a:buSzPts val="2000"/>
              <a:buChar char="•"/>
            </a:pPr>
            <a:r>
              <a:rPr b="1" lang="en-US" sz="20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ISOLATION LEVEL READ COMMITTED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</a:pPr>
            <a:r>
              <a:rPr b="0" i="0" lang="en-US" sz="200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ensures that only committed changes are visible (no reading uncommitted changes)</a:t>
            </a:r>
            <a:endParaRPr b="0" sz="2000" u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00000"/>
              </a:buClr>
              <a:buSzPts val="2000"/>
              <a:buChar char="•"/>
            </a:pPr>
            <a:r>
              <a:rPr b="1" lang="en-US" sz="20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ISOLATION LEVEL REPEATABLE READ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</a:pPr>
            <a:r>
              <a:rPr b="0" i="0" lang="en-US" sz="200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(default) ensures that data read within a transaction remains consistent, even if other transactions modify the data</a:t>
            </a:r>
            <a:endParaRPr b="0" sz="2000" u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00000"/>
              </a:buClr>
              <a:buSzPts val="2000"/>
              <a:buChar char="•"/>
            </a:pPr>
            <a:r>
              <a:rPr b="1" lang="en-US" sz="20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ISOLATION LEVEL SERIALIZABLE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</a:pPr>
            <a:r>
              <a:rPr b="0" i="0" lang="en-US" sz="200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ensures full isolation by locking the rows, preventing other transactions from accessing them until the transaction is complete 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</a:pPr>
            <a:r>
              <a:rPr lang="en-US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MySQL:</a:t>
            </a:r>
            <a:endParaRPr b="0" i="0" sz="2000" u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/>
          </a:p>
        </p:txBody>
      </p:sp>
      <p:sp>
        <p:nvSpPr>
          <p:cNvPr id="475" name="Google Shape;475;p2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76" name="Google Shape;476;p29"/>
          <p:cNvSpPr txBox="1"/>
          <p:nvPr/>
        </p:nvSpPr>
        <p:spPr>
          <a:xfrm>
            <a:off x="267629" y="5169436"/>
            <a:ext cx="11418849" cy="1323439"/>
          </a:xfrm>
          <a:prstGeom prst="rect">
            <a:avLst/>
          </a:prstGeom>
          <a:solidFill>
            <a:srgbClr val="FFFFCC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SET TRANSACTION </a:t>
            </a:r>
            <a:r>
              <a:rPr lang="en-US"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[ISOLATION LEVEL READ UNCOMMITTED | READ COMMITTED | REPEATABLE READ | SERIALIZABLE];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START TRANSACTION;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[SQL Statements];</a:t>
            </a:r>
            <a:endParaRPr sz="1600">
              <a:solidFill>
                <a:srgbClr val="C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0070C0"/>
                </a:solidFill>
                <a:highlight>
                  <a:srgbClr val="C0C0C0"/>
                </a:highlight>
                <a:latin typeface="Tahoma"/>
                <a:ea typeface="Tahoma"/>
                <a:cs typeface="Tahoma"/>
                <a:sym typeface="Tahoma"/>
              </a:rPr>
              <a:t>ROLLBACK </a:t>
            </a:r>
            <a:r>
              <a:rPr lang="en-US" sz="1600">
                <a:solidFill>
                  <a:schemeClr val="dk1"/>
                </a:solidFill>
                <a:highlight>
                  <a:srgbClr val="C0C0C0"/>
                </a:highlight>
                <a:latin typeface="Tahoma"/>
                <a:ea typeface="Tahoma"/>
                <a:cs typeface="Tahoma"/>
                <a:sym typeface="Tahoma"/>
              </a:rPr>
              <a:t>or</a:t>
            </a:r>
            <a:r>
              <a:rPr b="1" lang="en-US" sz="1600">
                <a:solidFill>
                  <a:srgbClr val="0070C0"/>
                </a:solidFill>
                <a:highlight>
                  <a:srgbClr val="C0C0C0"/>
                </a:highlight>
                <a:latin typeface="Tahoma"/>
                <a:ea typeface="Tahoma"/>
                <a:cs typeface="Tahoma"/>
                <a:sym typeface="Tahoma"/>
              </a:rPr>
              <a:t> ROLLBACK TO </a:t>
            </a:r>
            <a:r>
              <a:rPr b="1" lang="en-US" sz="1600">
                <a:solidFill>
                  <a:srgbClr val="C00000"/>
                </a:solidFill>
                <a:highlight>
                  <a:srgbClr val="C0C0C0"/>
                </a:highlight>
                <a:latin typeface="Tahoma"/>
                <a:ea typeface="Tahoma"/>
                <a:cs typeface="Tahoma"/>
                <a:sym typeface="Tahoma"/>
              </a:rPr>
              <a:t>…</a:t>
            </a:r>
            <a:r>
              <a:rPr lang="en-US" sz="1600">
                <a:solidFill>
                  <a:schemeClr val="dk1"/>
                </a:solidFill>
                <a:highlight>
                  <a:srgbClr val="C0C0C0"/>
                </a:highlight>
                <a:latin typeface="Tahoma"/>
                <a:ea typeface="Tahoma"/>
                <a:cs typeface="Tahoma"/>
                <a:sym typeface="Tahoma"/>
              </a:rPr>
              <a:t>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0070C0"/>
                </a:solidFill>
                <a:highlight>
                  <a:srgbClr val="C0C0C0"/>
                </a:highlight>
                <a:latin typeface="Tahoma"/>
                <a:ea typeface="Tahoma"/>
                <a:cs typeface="Tahoma"/>
                <a:sym typeface="Tahoma"/>
              </a:rPr>
              <a:t>COMMIT;</a:t>
            </a:r>
            <a:endParaRPr sz="16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" name="Google Shape;225;p3"/>
          <p:cNvGrpSpPr/>
          <p:nvPr/>
        </p:nvGrpSpPr>
        <p:grpSpPr>
          <a:xfrm>
            <a:off x="5114018" y="1929326"/>
            <a:ext cx="6505167" cy="646331"/>
            <a:chOff x="5114018" y="1929326"/>
            <a:chExt cx="6505167" cy="646331"/>
          </a:xfrm>
        </p:grpSpPr>
        <p:sp>
          <p:nvSpPr>
            <p:cNvPr id="226" name="Google Shape;226;p3"/>
            <p:cNvSpPr txBox="1"/>
            <p:nvPr/>
          </p:nvSpPr>
          <p:spPr>
            <a:xfrm>
              <a:off x="6052352" y="2054221"/>
              <a:ext cx="5566833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108000" spcFirstLastPara="1" rIns="108000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View</a:t>
              </a:r>
              <a:endParaRPr/>
            </a:p>
          </p:txBody>
        </p:sp>
        <p:sp>
          <p:nvSpPr>
            <p:cNvPr id="227" name="Google Shape;227;p3"/>
            <p:cNvSpPr txBox="1"/>
            <p:nvPr/>
          </p:nvSpPr>
          <p:spPr>
            <a:xfrm>
              <a:off x="5114018" y="1929326"/>
              <a:ext cx="958096" cy="6463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108000" spcFirstLastPara="1" rIns="108000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01</a:t>
              </a:r>
              <a:endParaRPr b="1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8" name="Google Shape;228;p3"/>
          <p:cNvSpPr txBox="1"/>
          <p:nvPr/>
        </p:nvSpPr>
        <p:spPr>
          <a:xfrm>
            <a:off x="6052352" y="2772309"/>
            <a:ext cx="5062337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108000" spcFirstLastPara="1" rIns="108000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Transaction</a:t>
            </a:r>
            <a:endParaRPr b="1"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" name="Google Shape;229;p3"/>
          <p:cNvSpPr txBox="1"/>
          <p:nvPr/>
        </p:nvSpPr>
        <p:spPr>
          <a:xfrm>
            <a:off x="5114018" y="2650449"/>
            <a:ext cx="958096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108000" spcFirstLastPara="1" rIns="108000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02</a:t>
            </a:r>
            <a:endParaRPr b="1"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0" name="Google Shape;230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14018" y="6594272"/>
            <a:ext cx="1951264" cy="146845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30"/>
          <p:cNvSpPr txBox="1"/>
          <p:nvPr>
            <p:ph type="title"/>
          </p:nvPr>
        </p:nvSpPr>
        <p:spPr>
          <a:xfrm>
            <a:off x="78870" y="57013"/>
            <a:ext cx="11991472" cy="117862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800"/>
              <a:buFont typeface="Tahoma"/>
              <a:buNone/>
            </a:pPr>
            <a:r>
              <a:rPr b="1" lang="en-US" sz="280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SET TRANSACTION </a:t>
            </a:r>
            <a:r>
              <a:rPr b="1" lang="en-US" sz="2800">
                <a:latin typeface="Tahoma"/>
                <a:ea typeface="Tahoma"/>
                <a:cs typeface="Tahoma"/>
                <a:sym typeface="Tahoma"/>
              </a:rPr>
              <a:t>[</a:t>
            </a:r>
            <a:r>
              <a:rPr b="1" lang="en-US" sz="2800">
                <a:solidFill>
                  <a:srgbClr val="C00000"/>
                </a:solidFill>
                <a:latin typeface="Tahoma"/>
                <a:ea typeface="Tahoma"/>
                <a:cs typeface="Tahoma"/>
                <a:sym typeface="Tahoma"/>
              </a:rPr>
              <a:t>ISOLATION LEVEL READ UNCOMMITTED</a:t>
            </a:r>
            <a:r>
              <a:rPr b="1" lang="en-US" sz="2800">
                <a:latin typeface="Tahoma"/>
                <a:ea typeface="Tahoma"/>
                <a:cs typeface="Tahoma"/>
                <a:sym typeface="Tahoma"/>
              </a:rPr>
              <a:t> | READ COMMITTED | REPEATABLE READ | SERIALIZABLE];</a:t>
            </a:r>
            <a:endParaRPr/>
          </a:p>
        </p:txBody>
      </p:sp>
      <p:sp>
        <p:nvSpPr>
          <p:cNvPr id="482" name="Google Shape;482;p30"/>
          <p:cNvSpPr txBox="1"/>
          <p:nvPr>
            <p:ph idx="1" type="body"/>
          </p:nvPr>
        </p:nvSpPr>
        <p:spPr>
          <a:xfrm>
            <a:off x="267629" y="1152939"/>
            <a:ext cx="11686478" cy="52034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Example 6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balance of account_id = 70001001 is temporarily updated to deduct 200 in the database. However, this transaction has not been committed yet, this change is still uncommitted and might not be finalized.</a:t>
            </a:r>
            <a:endParaRPr/>
          </a:p>
          <a:p>
            <a:pPr indent="-762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indent="-762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</p:txBody>
      </p:sp>
      <p:sp>
        <p:nvSpPr>
          <p:cNvPr id="483" name="Google Shape;483;p3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84" name="Google Shape;484;p30"/>
          <p:cNvSpPr txBox="1"/>
          <p:nvPr/>
        </p:nvSpPr>
        <p:spPr>
          <a:xfrm>
            <a:off x="463275" y="2842739"/>
            <a:ext cx="7329003" cy="3139321"/>
          </a:xfrm>
          <a:prstGeom prst="rect">
            <a:avLst/>
          </a:prstGeom>
          <a:solidFill>
            <a:srgbClr val="FFFFCC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70C0"/>
                </a:solidFill>
                <a:highlight>
                  <a:srgbClr val="FFFF00"/>
                </a:highlight>
                <a:latin typeface="Tahoma"/>
                <a:ea typeface="Tahoma"/>
                <a:cs typeface="Tahoma"/>
                <a:sym typeface="Tahoma"/>
              </a:rPr>
              <a:t>SET TRANSACTION </a:t>
            </a:r>
            <a:r>
              <a:rPr b="1" lang="en-US" sz="1800">
                <a:solidFill>
                  <a:srgbClr val="C00000"/>
                </a:solidFill>
                <a:highlight>
                  <a:srgbClr val="FFFF00"/>
                </a:highlight>
                <a:latin typeface="Tahoma"/>
                <a:ea typeface="Tahoma"/>
                <a:cs typeface="Tahoma"/>
                <a:sym typeface="Tahoma"/>
              </a:rPr>
              <a:t>ISOLATION LEVEL READ UNCOMMITTED</a:t>
            </a:r>
            <a:r>
              <a:rPr lang="en-US" sz="1800">
                <a:solidFill>
                  <a:schemeClr val="dk1"/>
                </a:solidFill>
                <a:highlight>
                  <a:srgbClr val="FFFF00"/>
                </a:highlight>
                <a:latin typeface="Tahoma"/>
                <a:ea typeface="Tahoma"/>
                <a:cs typeface="Tahoma"/>
                <a:sym typeface="Tahoma"/>
              </a:rPr>
              <a:t>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0070C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START TRANSACTION; </a:t>
            </a:r>
            <a:endParaRPr b="1" sz="1800">
              <a:solidFill>
                <a:srgbClr val="0070C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0070C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UPDATE </a:t>
            </a:r>
            <a:r>
              <a:rPr lang="en-US" sz="1800">
                <a:solidFill>
                  <a:srgbClr val="C00000"/>
                </a:solidFill>
                <a:latin typeface="Tahoma"/>
                <a:ea typeface="Tahoma"/>
                <a:cs typeface="Tahoma"/>
                <a:sym typeface="Tahoma"/>
              </a:rPr>
              <a:t>bank_accounts </a:t>
            </a:r>
            <a:br>
              <a:rPr lang="en-US" sz="1800">
                <a:solidFill>
                  <a:srgbClr val="C00000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b="1" lang="en-US" sz="180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SET </a:t>
            </a:r>
            <a:r>
              <a:rPr lang="en-US" sz="1800">
                <a:solidFill>
                  <a:srgbClr val="C00000"/>
                </a:solidFill>
                <a:latin typeface="Tahoma"/>
                <a:ea typeface="Tahoma"/>
                <a:cs typeface="Tahoma"/>
                <a:sym typeface="Tahoma"/>
              </a:rPr>
              <a:t>balance = balance - 200.00 </a:t>
            </a:r>
            <a:br>
              <a:rPr lang="en-US" sz="1800">
                <a:solidFill>
                  <a:srgbClr val="C00000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b="1" lang="en-US" sz="180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WHERE</a:t>
            </a:r>
            <a:r>
              <a:rPr lang="en-US" sz="1800">
                <a:solidFill>
                  <a:srgbClr val="C00000"/>
                </a:solidFill>
                <a:latin typeface="Tahoma"/>
                <a:ea typeface="Tahoma"/>
                <a:cs typeface="Tahoma"/>
                <a:sym typeface="Tahoma"/>
              </a:rPr>
              <a:t> account_id = 70001001</a:t>
            </a:r>
            <a:r>
              <a:rPr lang="en-US" sz="18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C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ROLLBACK;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0070C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SELECT</a:t>
            </a:r>
            <a:r>
              <a:rPr lang="en-US" sz="1800">
                <a:solidFill>
                  <a:srgbClr val="C00000"/>
                </a:solidFill>
                <a:latin typeface="Tahoma"/>
                <a:ea typeface="Tahoma"/>
                <a:cs typeface="Tahoma"/>
                <a:sym typeface="Tahoma"/>
              </a:rPr>
              <a:t> * </a:t>
            </a:r>
            <a:r>
              <a:rPr b="1" lang="en-US" sz="180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FROM</a:t>
            </a:r>
            <a:r>
              <a:rPr lang="en-US" sz="1800">
                <a:solidFill>
                  <a:srgbClr val="C00000"/>
                </a:solidFill>
                <a:latin typeface="Tahoma"/>
                <a:ea typeface="Tahoma"/>
                <a:cs typeface="Tahoma"/>
                <a:sym typeface="Tahoma"/>
              </a:rPr>
              <a:t> bank_accounts;</a:t>
            </a:r>
            <a:endParaRPr/>
          </a:p>
        </p:txBody>
      </p:sp>
      <p:sp>
        <p:nvSpPr>
          <p:cNvPr id="485" name="Google Shape;485;p30"/>
          <p:cNvSpPr/>
          <p:nvPr/>
        </p:nvSpPr>
        <p:spPr>
          <a:xfrm>
            <a:off x="4958383" y="4214191"/>
            <a:ext cx="2106190" cy="1354344"/>
          </a:xfrm>
          <a:prstGeom prst="rect">
            <a:avLst/>
          </a:prstGeom>
          <a:noFill/>
          <a:ln cap="flat" cmpd="sng" w="2857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Before transaction</a:t>
            </a:r>
            <a:endParaRPr b="1" sz="14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86" name="Google Shape;486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88514" y="4425537"/>
            <a:ext cx="2036302" cy="1095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87" name="Google Shape;487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52721" y="3260036"/>
            <a:ext cx="4717621" cy="34143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31"/>
          <p:cNvSpPr txBox="1"/>
          <p:nvPr>
            <p:ph type="title"/>
          </p:nvPr>
        </p:nvSpPr>
        <p:spPr>
          <a:xfrm>
            <a:off x="78870" y="57013"/>
            <a:ext cx="11991472" cy="117862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800"/>
              <a:buFont typeface="Tahoma"/>
              <a:buNone/>
            </a:pPr>
            <a:r>
              <a:rPr b="1" lang="en-US" sz="280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SET TRANSACTION </a:t>
            </a:r>
            <a:r>
              <a:rPr b="1" lang="en-US" sz="2800">
                <a:latin typeface="Tahoma"/>
                <a:ea typeface="Tahoma"/>
                <a:cs typeface="Tahoma"/>
                <a:sym typeface="Tahoma"/>
              </a:rPr>
              <a:t>[</a:t>
            </a:r>
            <a:r>
              <a:rPr b="1" lang="en-US" sz="2800">
                <a:solidFill>
                  <a:srgbClr val="C00000"/>
                </a:solidFill>
                <a:latin typeface="Tahoma"/>
                <a:ea typeface="Tahoma"/>
                <a:cs typeface="Tahoma"/>
                <a:sym typeface="Tahoma"/>
              </a:rPr>
              <a:t>ISOLATION LEVEL</a:t>
            </a:r>
            <a:r>
              <a:rPr b="1" lang="en-US" sz="2800">
                <a:latin typeface="Tahoma"/>
                <a:ea typeface="Tahoma"/>
                <a:cs typeface="Tahoma"/>
                <a:sym typeface="Tahoma"/>
              </a:rPr>
              <a:t> READ UNCOMMITTED | </a:t>
            </a:r>
            <a:r>
              <a:rPr b="1" lang="en-US" sz="2800">
                <a:solidFill>
                  <a:srgbClr val="C00000"/>
                </a:solidFill>
                <a:latin typeface="Tahoma"/>
                <a:ea typeface="Tahoma"/>
                <a:cs typeface="Tahoma"/>
                <a:sym typeface="Tahoma"/>
              </a:rPr>
              <a:t>READ COMMITTED</a:t>
            </a:r>
            <a:r>
              <a:rPr b="1" lang="en-US" sz="2800">
                <a:latin typeface="Tahoma"/>
                <a:ea typeface="Tahoma"/>
                <a:cs typeface="Tahoma"/>
                <a:sym typeface="Tahoma"/>
              </a:rPr>
              <a:t> | REPEATABLE READ | SERIALIZABLE];</a:t>
            </a:r>
            <a:endParaRPr/>
          </a:p>
        </p:txBody>
      </p:sp>
      <p:sp>
        <p:nvSpPr>
          <p:cNvPr id="493" name="Google Shape;493;p31"/>
          <p:cNvSpPr txBox="1"/>
          <p:nvPr>
            <p:ph idx="1" type="body"/>
          </p:nvPr>
        </p:nvSpPr>
        <p:spPr>
          <a:xfrm>
            <a:off x="267629" y="1152939"/>
            <a:ext cx="11686478" cy="52034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Example 7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Transaction 1: balance of account_id = 70001001 </a:t>
            </a:r>
            <a:br>
              <a:rPr lang="en-US" sz="2400">
                <a:latin typeface="Arial"/>
                <a:ea typeface="Arial"/>
                <a:cs typeface="Arial"/>
                <a:sym typeface="Arial"/>
              </a:rPr>
            </a:br>
            <a:r>
              <a:rPr lang="en-US" sz="2400">
                <a:latin typeface="Arial"/>
                <a:ea typeface="Arial"/>
                <a:cs typeface="Arial"/>
                <a:sym typeface="Arial"/>
              </a:rPr>
              <a:t>is updated to deduct 200 in the database and commit changes.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Transaction 2: can see the committed changes from Transaction 1.</a:t>
            </a:r>
            <a:endParaRPr/>
          </a:p>
          <a:p>
            <a:pPr indent="-762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indent="-762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</p:txBody>
      </p:sp>
      <p:sp>
        <p:nvSpPr>
          <p:cNvPr id="494" name="Google Shape;494;p3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95" name="Google Shape;495;p31"/>
          <p:cNvSpPr txBox="1"/>
          <p:nvPr/>
        </p:nvSpPr>
        <p:spPr>
          <a:xfrm>
            <a:off x="463275" y="2842739"/>
            <a:ext cx="7329003" cy="3139321"/>
          </a:xfrm>
          <a:prstGeom prst="rect">
            <a:avLst/>
          </a:prstGeom>
          <a:solidFill>
            <a:srgbClr val="FFFFCC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70C0"/>
                </a:solidFill>
                <a:highlight>
                  <a:srgbClr val="FFFF00"/>
                </a:highlight>
                <a:latin typeface="Tahoma"/>
                <a:ea typeface="Tahoma"/>
                <a:cs typeface="Tahoma"/>
                <a:sym typeface="Tahoma"/>
              </a:rPr>
              <a:t>SET TRANSACTION </a:t>
            </a:r>
            <a:r>
              <a:rPr b="1" lang="en-US" sz="1800">
                <a:solidFill>
                  <a:srgbClr val="C00000"/>
                </a:solidFill>
                <a:highlight>
                  <a:srgbClr val="FFFF00"/>
                </a:highlight>
                <a:latin typeface="Tahoma"/>
                <a:ea typeface="Tahoma"/>
                <a:cs typeface="Tahoma"/>
                <a:sym typeface="Tahoma"/>
              </a:rPr>
              <a:t>ISOLATION LEVEL READ COMMITTED</a:t>
            </a:r>
            <a:r>
              <a:rPr lang="en-US" sz="1800">
                <a:solidFill>
                  <a:schemeClr val="dk1"/>
                </a:solidFill>
                <a:highlight>
                  <a:srgbClr val="FFFF00"/>
                </a:highlight>
                <a:latin typeface="Tahoma"/>
                <a:ea typeface="Tahoma"/>
                <a:cs typeface="Tahoma"/>
                <a:sym typeface="Tahoma"/>
              </a:rPr>
              <a:t>;</a:t>
            </a:r>
            <a:endParaRPr b="1" sz="1800">
              <a:solidFill>
                <a:srgbClr val="0070C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START TRANSACTION;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UPDATE </a:t>
            </a:r>
            <a:r>
              <a:rPr lang="en-US" sz="1800">
                <a:solidFill>
                  <a:srgbClr val="C00000"/>
                </a:solidFill>
                <a:latin typeface="Tahoma"/>
                <a:ea typeface="Tahoma"/>
                <a:cs typeface="Tahoma"/>
                <a:sym typeface="Tahoma"/>
              </a:rPr>
              <a:t>bank_accounts </a:t>
            </a:r>
            <a:br>
              <a:rPr lang="en-US" sz="1800">
                <a:solidFill>
                  <a:srgbClr val="C00000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b="1" lang="en-US" sz="180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SET </a:t>
            </a:r>
            <a:r>
              <a:rPr lang="en-US" sz="1800">
                <a:solidFill>
                  <a:srgbClr val="C00000"/>
                </a:solidFill>
                <a:latin typeface="Tahoma"/>
                <a:ea typeface="Tahoma"/>
                <a:cs typeface="Tahoma"/>
                <a:sym typeface="Tahoma"/>
              </a:rPr>
              <a:t>balance = balance - 200.00 </a:t>
            </a:r>
            <a:br>
              <a:rPr lang="en-US" sz="1800">
                <a:solidFill>
                  <a:srgbClr val="C00000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b="1" lang="en-US" sz="180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WHERE</a:t>
            </a:r>
            <a:r>
              <a:rPr lang="en-US" sz="1800">
                <a:solidFill>
                  <a:srgbClr val="C00000"/>
                </a:solidFill>
                <a:latin typeface="Tahoma"/>
                <a:ea typeface="Tahoma"/>
                <a:cs typeface="Tahoma"/>
                <a:sym typeface="Tahoma"/>
              </a:rPr>
              <a:t> account_id = 70001001</a:t>
            </a:r>
            <a:r>
              <a:rPr lang="en-US" sz="18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;</a:t>
            </a:r>
            <a:endParaRPr sz="1800">
              <a:solidFill>
                <a:srgbClr val="C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COMMIT;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0070C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70C0"/>
                </a:solidFill>
                <a:highlight>
                  <a:srgbClr val="FFFF00"/>
                </a:highlight>
                <a:latin typeface="Tahoma"/>
                <a:ea typeface="Tahoma"/>
                <a:cs typeface="Tahoma"/>
                <a:sym typeface="Tahoma"/>
              </a:rPr>
              <a:t>SET TRANSACTION </a:t>
            </a:r>
            <a:r>
              <a:rPr b="1" lang="en-US" sz="1800">
                <a:solidFill>
                  <a:srgbClr val="C00000"/>
                </a:solidFill>
                <a:highlight>
                  <a:srgbClr val="FFFF00"/>
                </a:highlight>
                <a:latin typeface="Tahoma"/>
                <a:ea typeface="Tahoma"/>
                <a:cs typeface="Tahoma"/>
                <a:sym typeface="Tahoma"/>
              </a:rPr>
              <a:t>ISOLATION LEVEL READ COMMITTED</a:t>
            </a:r>
            <a:r>
              <a:rPr lang="en-US" sz="1800">
                <a:solidFill>
                  <a:schemeClr val="dk1"/>
                </a:solidFill>
                <a:highlight>
                  <a:srgbClr val="FFFF00"/>
                </a:highlight>
                <a:latin typeface="Tahoma"/>
                <a:ea typeface="Tahoma"/>
                <a:cs typeface="Tahoma"/>
                <a:sym typeface="Tahoma"/>
              </a:rPr>
              <a:t>;</a:t>
            </a:r>
            <a:endParaRPr b="1" sz="1800">
              <a:solidFill>
                <a:srgbClr val="0070C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START TRANSACTION;</a:t>
            </a:r>
            <a:endParaRPr b="1" sz="1800">
              <a:solidFill>
                <a:srgbClr val="0070C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SELECT</a:t>
            </a:r>
            <a:r>
              <a:rPr lang="en-US" sz="1800">
                <a:solidFill>
                  <a:srgbClr val="C00000"/>
                </a:solidFill>
                <a:latin typeface="Tahoma"/>
                <a:ea typeface="Tahoma"/>
                <a:cs typeface="Tahoma"/>
                <a:sym typeface="Tahoma"/>
              </a:rPr>
              <a:t> * </a:t>
            </a:r>
            <a:r>
              <a:rPr b="1" lang="en-US" sz="180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FROM</a:t>
            </a:r>
            <a:r>
              <a:rPr lang="en-US" sz="1800">
                <a:solidFill>
                  <a:srgbClr val="C00000"/>
                </a:solidFill>
                <a:latin typeface="Tahoma"/>
                <a:ea typeface="Tahoma"/>
                <a:cs typeface="Tahoma"/>
                <a:sym typeface="Tahoma"/>
              </a:rPr>
              <a:t> bank_accounts;</a:t>
            </a:r>
            <a:endParaRPr sz="1800">
              <a:solidFill>
                <a:srgbClr val="C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COMMIT;</a:t>
            </a:r>
            <a:endParaRPr sz="1800">
              <a:solidFill>
                <a:srgbClr val="C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96" name="Google Shape;496;p31"/>
          <p:cNvSpPr/>
          <p:nvPr/>
        </p:nvSpPr>
        <p:spPr>
          <a:xfrm>
            <a:off x="5566820" y="3279912"/>
            <a:ext cx="2106190" cy="1354344"/>
          </a:xfrm>
          <a:prstGeom prst="rect">
            <a:avLst/>
          </a:prstGeom>
          <a:noFill/>
          <a:ln cap="flat" cmpd="sng" w="2857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Before transaction</a:t>
            </a:r>
            <a:endParaRPr b="1" sz="14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97" name="Google Shape;497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06125" y="3521418"/>
            <a:ext cx="2025747" cy="1097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8" name="Google Shape;498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82257" y="2802980"/>
            <a:ext cx="4308317" cy="3840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32"/>
          <p:cNvSpPr txBox="1"/>
          <p:nvPr>
            <p:ph type="title"/>
          </p:nvPr>
        </p:nvSpPr>
        <p:spPr>
          <a:xfrm>
            <a:off x="78870" y="57013"/>
            <a:ext cx="11991472" cy="117862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800"/>
              <a:buFont typeface="Tahoma"/>
              <a:buNone/>
            </a:pPr>
            <a:r>
              <a:rPr b="1" lang="en-US" sz="280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SET TRANSACTION </a:t>
            </a:r>
            <a:r>
              <a:rPr b="1" lang="en-US" sz="2800">
                <a:latin typeface="Tahoma"/>
                <a:ea typeface="Tahoma"/>
                <a:cs typeface="Tahoma"/>
                <a:sym typeface="Tahoma"/>
              </a:rPr>
              <a:t>[</a:t>
            </a:r>
            <a:r>
              <a:rPr b="1" lang="en-US" sz="2800">
                <a:solidFill>
                  <a:srgbClr val="C00000"/>
                </a:solidFill>
                <a:latin typeface="Tahoma"/>
                <a:ea typeface="Tahoma"/>
                <a:cs typeface="Tahoma"/>
                <a:sym typeface="Tahoma"/>
              </a:rPr>
              <a:t>ISOLATION LEVEL </a:t>
            </a:r>
            <a:r>
              <a:rPr b="1" lang="en-US" sz="2800">
                <a:latin typeface="Tahoma"/>
                <a:ea typeface="Tahoma"/>
                <a:cs typeface="Tahoma"/>
                <a:sym typeface="Tahoma"/>
              </a:rPr>
              <a:t>READ UNCOMMITTED | READ COMMITTED | </a:t>
            </a:r>
            <a:r>
              <a:rPr b="1" lang="en-US" sz="2800">
                <a:solidFill>
                  <a:srgbClr val="C00000"/>
                </a:solidFill>
                <a:latin typeface="Tahoma"/>
                <a:ea typeface="Tahoma"/>
                <a:cs typeface="Tahoma"/>
                <a:sym typeface="Tahoma"/>
              </a:rPr>
              <a:t>REPEATABLE READ</a:t>
            </a:r>
            <a:r>
              <a:rPr b="1" lang="en-US" sz="2800">
                <a:latin typeface="Tahoma"/>
                <a:ea typeface="Tahoma"/>
                <a:cs typeface="Tahoma"/>
                <a:sym typeface="Tahoma"/>
              </a:rPr>
              <a:t> | SERIALIZABLE];</a:t>
            </a:r>
            <a:endParaRPr/>
          </a:p>
        </p:txBody>
      </p:sp>
      <p:sp>
        <p:nvSpPr>
          <p:cNvPr id="504" name="Google Shape;504;p32"/>
          <p:cNvSpPr txBox="1"/>
          <p:nvPr>
            <p:ph idx="1" type="body"/>
          </p:nvPr>
        </p:nvSpPr>
        <p:spPr>
          <a:xfrm>
            <a:off x="78870" y="1152939"/>
            <a:ext cx="11875237" cy="52034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Example 8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Transaction 1: view balance of account_id = 70001001 and commit under REPEATABLE READ.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Transaction 2: update balance of account_id = 70001001 to </a:t>
            </a:r>
            <a:br>
              <a:rPr lang="en-US" sz="2400">
                <a:latin typeface="Arial"/>
                <a:ea typeface="Arial"/>
                <a:cs typeface="Arial"/>
                <a:sym typeface="Arial"/>
              </a:rPr>
            </a:br>
            <a:r>
              <a:rPr lang="en-US" sz="2400">
                <a:latin typeface="Arial"/>
                <a:ea typeface="Arial"/>
                <a:cs typeface="Arial"/>
                <a:sym typeface="Arial"/>
              </a:rPr>
              <a:t>deduct 200 in the database.</a:t>
            </a:r>
            <a:endParaRPr/>
          </a:p>
          <a:p>
            <a:pPr indent="-762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indent="-762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</p:txBody>
      </p:sp>
      <p:sp>
        <p:nvSpPr>
          <p:cNvPr id="505" name="Google Shape;505;p3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06" name="Google Shape;506;p32"/>
          <p:cNvSpPr txBox="1"/>
          <p:nvPr/>
        </p:nvSpPr>
        <p:spPr>
          <a:xfrm>
            <a:off x="138504" y="2986529"/>
            <a:ext cx="7329003" cy="3693319"/>
          </a:xfrm>
          <a:prstGeom prst="rect">
            <a:avLst/>
          </a:prstGeom>
          <a:solidFill>
            <a:srgbClr val="FFFFCC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70C0"/>
                </a:solidFill>
                <a:highlight>
                  <a:srgbClr val="FFFF00"/>
                </a:highlight>
                <a:latin typeface="Tahoma"/>
                <a:ea typeface="Tahoma"/>
                <a:cs typeface="Tahoma"/>
                <a:sym typeface="Tahoma"/>
              </a:rPr>
              <a:t>SET TRANSACTION </a:t>
            </a:r>
            <a:r>
              <a:rPr b="1" lang="en-US" sz="1800">
                <a:solidFill>
                  <a:srgbClr val="C00000"/>
                </a:solidFill>
                <a:highlight>
                  <a:srgbClr val="FFFF00"/>
                </a:highlight>
                <a:latin typeface="Tahoma"/>
                <a:ea typeface="Tahoma"/>
                <a:cs typeface="Tahoma"/>
                <a:sym typeface="Tahoma"/>
              </a:rPr>
              <a:t>ISOLATION LEVEL REPEATABLE READ</a:t>
            </a:r>
            <a:r>
              <a:rPr lang="en-US" sz="1800">
                <a:solidFill>
                  <a:schemeClr val="dk1"/>
                </a:solidFill>
                <a:highlight>
                  <a:srgbClr val="FFFF00"/>
                </a:highlight>
                <a:latin typeface="Tahoma"/>
                <a:ea typeface="Tahoma"/>
                <a:cs typeface="Tahoma"/>
                <a:sym typeface="Tahoma"/>
              </a:rPr>
              <a:t>;</a:t>
            </a:r>
            <a:endParaRPr b="1" sz="1800">
              <a:solidFill>
                <a:srgbClr val="0070C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START TRANSACTION; </a:t>
            </a:r>
            <a:endParaRPr b="1" sz="1800">
              <a:solidFill>
                <a:srgbClr val="0070C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SELECT</a:t>
            </a:r>
            <a:r>
              <a:rPr lang="en-US" sz="1800">
                <a:solidFill>
                  <a:srgbClr val="C00000"/>
                </a:solidFill>
                <a:latin typeface="Tahoma"/>
                <a:ea typeface="Tahoma"/>
                <a:cs typeface="Tahoma"/>
                <a:sym typeface="Tahoma"/>
              </a:rPr>
              <a:t> * </a:t>
            </a:r>
            <a:r>
              <a:rPr b="1" lang="en-US" sz="180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FROM</a:t>
            </a:r>
            <a:r>
              <a:rPr lang="en-US" sz="1800">
                <a:solidFill>
                  <a:srgbClr val="C00000"/>
                </a:solidFill>
                <a:latin typeface="Tahoma"/>
                <a:ea typeface="Tahoma"/>
                <a:cs typeface="Tahoma"/>
                <a:sym typeface="Tahoma"/>
              </a:rPr>
              <a:t> bank_accounts </a:t>
            </a:r>
            <a:r>
              <a:rPr b="1" lang="en-US" sz="180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WHERE</a:t>
            </a:r>
            <a:r>
              <a:rPr lang="en-US" sz="1800">
                <a:solidFill>
                  <a:srgbClr val="C00000"/>
                </a:solidFill>
                <a:latin typeface="Tahoma"/>
                <a:ea typeface="Tahoma"/>
                <a:cs typeface="Tahoma"/>
                <a:sym typeface="Tahoma"/>
              </a:rPr>
              <a:t> account_id = 70001001;</a:t>
            </a:r>
            <a:endParaRPr sz="1800">
              <a:solidFill>
                <a:srgbClr val="C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COMMIT</a:t>
            </a:r>
            <a:r>
              <a:rPr lang="en-US" sz="1800">
                <a:solidFill>
                  <a:srgbClr val="C00000"/>
                </a:solidFill>
                <a:latin typeface="Tahoma"/>
                <a:ea typeface="Tahoma"/>
                <a:cs typeface="Tahoma"/>
                <a:sym typeface="Tahoma"/>
              </a:rPr>
              <a:t>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0070C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SET TRANSACTION </a:t>
            </a:r>
            <a:r>
              <a:rPr b="1" lang="en-US" sz="1800">
                <a:solidFill>
                  <a:srgbClr val="C00000"/>
                </a:solidFill>
                <a:latin typeface="Tahoma"/>
                <a:ea typeface="Tahoma"/>
                <a:cs typeface="Tahoma"/>
                <a:sym typeface="Tahoma"/>
              </a:rPr>
              <a:t>ISOLATION LEVEL READ COMMITTED</a:t>
            </a:r>
            <a:r>
              <a:rPr lang="en-US" sz="18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START TRANSACTION;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UPDATE </a:t>
            </a:r>
            <a:r>
              <a:rPr lang="en-US" sz="1800">
                <a:solidFill>
                  <a:srgbClr val="C00000"/>
                </a:solidFill>
                <a:latin typeface="Tahoma"/>
                <a:ea typeface="Tahoma"/>
                <a:cs typeface="Tahoma"/>
                <a:sym typeface="Tahoma"/>
              </a:rPr>
              <a:t>bank_accounts </a:t>
            </a:r>
            <a:br>
              <a:rPr lang="en-US" sz="1800">
                <a:solidFill>
                  <a:srgbClr val="C00000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b="1" lang="en-US" sz="180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SET </a:t>
            </a:r>
            <a:r>
              <a:rPr lang="en-US" sz="1800">
                <a:solidFill>
                  <a:srgbClr val="C00000"/>
                </a:solidFill>
                <a:latin typeface="Tahoma"/>
                <a:ea typeface="Tahoma"/>
                <a:cs typeface="Tahoma"/>
                <a:sym typeface="Tahoma"/>
              </a:rPr>
              <a:t>balance = balance - 200.00 </a:t>
            </a:r>
            <a:br>
              <a:rPr lang="en-US" sz="1800">
                <a:solidFill>
                  <a:srgbClr val="C00000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b="1" lang="en-US" sz="180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WHERE</a:t>
            </a:r>
            <a:r>
              <a:rPr lang="en-US" sz="1800">
                <a:solidFill>
                  <a:srgbClr val="C00000"/>
                </a:solidFill>
                <a:latin typeface="Tahoma"/>
                <a:ea typeface="Tahoma"/>
                <a:cs typeface="Tahoma"/>
                <a:sym typeface="Tahoma"/>
              </a:rPr>
              <a:t> account_id = 70001001</a:t>
            </a:r>
            <a:r>
              <a:rPr lang="en-US" sz="18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;</a:t>
            </a:r>
            <a:endParaRPr sz="1800">
              <a:solidFill>
                <a:srgbClr val="C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COMMIT;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0070C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SELECT</a:t>
            </a:r>
            <a:r>
              <a:rPr lang="en-US" sz="1800">
                <a:solidFill>
                  <a:srgbClr val="C00000"/>
                </a:solidFill>
                <a:latin typeface="Tahoma"/>
                <a:ea typeface="Tahoma"/>
                <a:cs typeface="Tahoma"/>
                <a:sym typeface="Tahoma"/>
              </a:rPr>
              <a:t> * </a:t>
            </a:r>
            <a:r>
              <a:rPr b="1" lang="en-US" sz="180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FROM</a:t>
            </a:r>
            <a:r>
              <a:rPr lang="en-US" sz="1800">
                <a:solidFill>
                  <a:srgbClr val="C00000"/>
                </a:solidFill>
                <a:latin typeface="Tahoma"/>
                <a:ea typeface="Tahoma"/>
                <a:cs typeface="Tahoma"/>
                <a:sym typeface="Tahoma"/>
              </a:rPr>
              <a:t> bank_accounts;</a:t>
            </a:r>
            <a:endParaRPr/>
          </a:p>
        </p:txBody>
      </p:sp>
      <p:sp>
        <p:nvSpPr>
          <p:cNvPr id="507" name="Google Shape;507;p32"/>
          <p:cNvSpPr/>
          <p:nvPr/>
        </p:nvSpPr>
        <p:spPr>
          <a:xfrm>
            <a:off x="4501180" y="4768910"/>
            <a:ext cx="2734505" cy="1846660"/>
          </a:xfrm>
          <a:prstGeom prst="rect">
            <a:avLst/>
          </a:prstGeom>
          <a:noFill/>
          <a:ln cap="flat" cmpd="sng" w="2857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Before transaction</a:t>
            </a:r>
            <a:endParaRPr b="1" sz="14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08" name="Google Shape;508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25457" y="5049078"/>
            <a:ext cx="2690350" cy="1447223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Google Shape;509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12452" y="1947142"/>
            <a:ext cx="4201289" cy="47946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33"/>
          <p:cNvSpPr txBox="1"/>
          <p:nvPr>
            <p:ph type="title"/>
          </p:nvPr>
        </p:nvSpPr>
        <p:spPr>
          <a:xfrm>
            <a:off x="78870" y="57013"/>
            <a:ext cx="11991472" cy="117862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800"/>
              <a:buFont typeface="Tahoma"/>
              <a:buNone/>
            </a:pPr>
            <a:r>
              <a:rPr b="1" lang="en-US" sz="280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SET TRANSACTION </a:t>
            </a:r>
            <a:r>
              <a:rPr b="1" lang="en-US" sz="2800">
                <a:latin typeface="Tahoma"/>
                <a:ea typeface="Tahoma"/>
                <a:cs typeface="Tahoma"/>
                <a:sym typeface="Tahoma"/>
              </a:rPr>
              <a:t>[</a:t>
            </a:r>
            <a:r>
              <a:rPr b="1" lang="en-US" sz="2800">
                <a:solidFill>
                  <a:srgbClr val="C00000"/>
                </a:solidFill>
                <a:latin typeface="Tahoma"/>
                <a:ea typeface="Tahoma"/>
                <a:cs typeface="Tahoma"/>
                <a:sym typeface="Tahoma"/>
              </a:rPr>
              <a:t>ISOLATION LEVEL </a:t>
            </a:r>
            <a:r>
              <a:rPr b="1" lang="en-US" sz="2800">
                <a:latin typeface="Tahoma"/>
                <a:ea typeface="Tahoma"/>
                <a:cs typeface="Tahoma"/>
                <a:sym typeface="Tahoma"/>
              </a:rPr>
              <a:t>READ UNCOMMITTED | READ COMMITTED | REPEATABLE READ | </a:t>
            </a:r>
            <a:r>
              <a:rPr b="1" lang="en-US" sz="2800">
                <a:solidFill>
                  <a:srgbClr val="C00000"/>
                </a:solidFill>
                <a:latin typeface="Tahoma"/>
                <a:ea typeface="Tahoma"/>
                <a:cs typeface="Tahoma"/>
                <a:sym typeface="Tahoma"/>
              </a:rPr>
              <a:t>SERIALIZABLE</a:t>
            </a:r>
            <a:r>
              <a:rPr b="1" lang="en-US" sz="2800">
                <a:latin typeface="Tahoma"/>
                <a:ea typeface="Tahoma"/>
                <a:cs typeface="Tahoma"/>
                <a:sym typeface="Tahoma"/>
              </a:rPr>
              <a:t>];</a:t>
            </a:r>
            <a:endParaRPr/>
          </a:p>
        </p:txBody>
      </p:sp>
      <p:sp>
        <p:nvSpPr>
          <p:cNvPr id="515" name="Google Shape;515;p33"/>
          <p:cNvSpPr txBox="1"/>
          <p:nvPr>
            <p:ph idx="1" type="body"/>
          </p:nvPr>
        </p:nvSpPr>
        <p:spPr>
          <a:xfrm>
            <a:off x="78870" y="1152939"/>
            <a:ext cx="11875237" cy="52034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Example 9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Transaction 1: view balance of account_id = 70001001 and commit under SERIALIZABLE.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Transaction 2: update balance of account_id = 70001001 to </a:t>
            </a:r>
            <a:br>
              <a:rPr lang="en-US" sz="2400">
                <a:latin typeface="Arial"/>
                <a:ea typeface="Arial"/>
                <a:cs typeface="Arial"/>
                <a:sym typeface="Arial"/>
              </a:rPr>
            </a:br>
            <a:r>
              <a:rPr lang="en-US" sz="2400">
                <a:latin typeface="Arial"/>
                <a:ea typeface="Arial"/>
                <a:cs typeface="Arial"/>
                <a:sym typeface="Arial"/>
              </a:rPr>
              <a:t>deduct 500 in the database.</a:t>
            </a:r>
            <a:endParaRPr/>
          </a:p>
          <a:p>
            <a:pPr indent="-762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indent="-762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</p:txBody>
      </p:sp>
      <p:sp>
        <p:nvSpPr>
          <p:cNvPr id="516" name="Google Shape;516;p3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17" name="Google Shape;517;p33"/>
          <p:cNvSpPr txBox="1"/>
          <p:nvPr/>
        </p:nvSpPr>
        <p:spPr>
          <a:xfrm>
            <a:off x="138504" y="2986529"/>
            <a:ext cx="7329003" cy="3693319"/>
          </a:xfrm>
          <a:prstGeom prst="rect">
            <a:avLst/>
          </a:prstGeom>
          <a:solidFill>
            <a:srgbClr val="FFFFCC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70C0"/>
                </a:solidFill>
                <a:highlight>
                  <a:srgbClr val="FFFF00"/>
                </a:highlight>
                <a:latin typeface="Tahoma"/>
                <a:ea typeface="Tahoma"/>
                <a:cs typeface="Tahoma"/>
                <a:sym typeface="Tahoma"/>
              </a:rPr>
              <a:t>SET TRANSACTION </a:t>
            </a:r>
            <a:r>
              <a:rPr b="1" lang="en-US" sz="1800">
                <a:solidFill>
                  <a:srgbClr val="C00000"/>
                </a:solidFill>
                <a:highlight>
                  <a:srgbClr val="FFFF00"/>
                </a:highlight>
                <a:latin typeface="Tahoma"/>
                <a:ea typeface="Tahoma"/>
                <a:cs typeface="Tahoma"/>
                <a:sym typeface="Tahoma"/>
              </a:rPr>
              <a:t>ISOLATION LEVEL SERIALIZABLE</a:t>
            </a:r>
            <a:r>
              <a:rPr lang="en-US" sz="1800">
                <a:solidFill>
                  <a:schemeClr val="dk1"/>
                </a:solidFill>
                <a:highlight>
                  <a:srgbClr val="FFFF00"/>
                </a:highlight>
                <a:latin typeface="Tahoma"/>
                <a:ea typeface="Tahoma"/>
                <a:cs typeface="Tahoma"/>
                <a:sym typeface="Tahoma"/>
              </a:rPr>
              <a:t>;</a:t>
            </a:r>
            <a:endParaRPr b="1" sz="1800">
              <a:solidFill>
                <a:srgbClr val="0070C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START TRANSACTION; </a:t>
            </a:r>
            <a:endParaRPr b="1" sz="1800">
              <a:solidFill>
                <a:srgbClr val="0070C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SELECT</a:t>
            </a:r>
            <a:r>
              <a:rPr lang="en-US" sz="1800">
                <a:solidFill>
                  <a:srgbClr val="C00000"/>
                </a:solidFill>
                <a:latin typeface="Tahoma"/>
                <a:ea typeface="Tahoma"/>
                <a:cs typeface="Tahoma"/>
                <a:sym typeface="Tahoma"/>
              </a:rPr>
              <a:t> * </a:t>
            </a:r>
            <a:r>
              <a:rPr b="1" lang="en-US" sz="180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FROM</a:t>
            </a:r>
            <a:r>
              <a:rPr lang="en-US" sz="1800">
                <a:solidFill>
                  <a:srgbClr val="C00000"/>
                </a:solidFill>
                <a:latin typeface="Tahoma"/>
                <a:ea typeface="Tahoma"/>
                <a:cs typeface="Tahoma"/>
                <a:sym typeface="Tahoma"/>
              </a:rPr>
              <a:t> bank_accounts </a:t>
            </a:r>
            <a:r>
              <a:rPr b="1" lang="en-US" sz="180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WHERE</a:t>
            </a:r>
            <a:r>
              <a:rPr lang="en-US" sz="1800">
                <a:solidFill>
                  <a:srgbClr val="C00000"/>
                </a:solidFill>
                <a:latin typeface="Tahoma"/>
                <a:ea typeface="Tahoma"/>
                <a:cs typeface="Tahoma"/>
                <a:sym typeface="Tahoma"/>
              </a:rPr>
              <a:t> account_id = 70001001;</a:t>
            </a:r>
            <a:endParaRPr sz="1800">
              <a:solidFill>
                <a:srgbClr val="C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COMMIT</a:t>
            </a:r>
            <a:r>
              <a:rPr lang="en-US" sz="1800">
                <a:solidFill>
                  <a:srgbClr val="C00000"/>
                </a:solidFill>
                <a:latin typeface="Tahoma"/>
                <a:ea typeface="Tahoma"/>
                <a:cs typeface="Tahoma"/>
                <a:sym typeface="Tahoma"/>
              </a:rPr>
              <a:t>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0070C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SET TRANSACTION </a:t>
            </a:r>
            <a:r>
              <a:rPr b="1" lang="en-US" sz="1800">
                <a:solidFill>
                  <a:srgbClr val="C00000"/>
                </a:solidFill>
                <a:latin typeface="Tahoma"/>
                <a:ea typeface="Tahoma"/>
                <a:cs typeface="Tahoma"/>
                <a:sym typeface="Tahoma"/>
              </a:rPr>
              <a:t>ISOLATION LEVEL READ COMMITTED</a:t>
            </a:r>
            <a:r>
              <a:rPr lang="en-US" sz="18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START TRANSACTION;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UPDATE </a:t>
            </a:r>
            <a:r>
              <a:rPr lang="en-US" sz="1800">
                <a:solidFill>
                  <a:srgbClr val="C00000"/>
                </a:solidFill>
                <a:latin typeface="Tahoma"/>
                <a:ea typeface="Tahoma"/>
                <a:cs typeface="Tahoma"/>
                <a:sym typeface="Tahoma"/>
              </a:rPr>
              <a:t>bank_accounts </a:t>
            </a:r>
            <a:br>
              <a:rPr lang="en-US" sz="1800">
                <a:solidFill>
                  <a:srgbClr val="C00000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b="1" lang="en-US" sz="180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SET </a:t>
            </a:r>
            <a:r>
              <a:rPr lang="en-US" sz="1800">
                <a:solidFill>
                  <a:srgbClr val="C00000"/>
                </a:solidFill>
                <a:latin typeface="Tahoma"/>
                <a:ea typeface="Tahoma"/>
                <a:cs typeface="Tahoma"/>
                <a:sym typeface="Tahoma"/>
              </a:rPr>
              <a:t>balance = balance - 500.00 </a:t>
            </a:r>
            <a:br>
              <a:rPr lang="en-US" sz="1800">
                <a:solidFill>
                  <a:srgbClr val="C00000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b="1" lang="en-US" sz="180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WHERE</a:t>
            </a:r>
            <a:r>
              <a:rPr lang="en-US" sz="1800">
                <a:solidFill>
                  <a:srgbClr val="C00000"/>
                </a:solidFill>
                <a:latin typeface="Tahoma"/>
                <a:ea typeface="Tahoma"/>
                <a:cs typeface="Tahoma"/>
                <a:sym typeface="Tahoma"/>
              </a:rPr>
              <a:t> account_id = 70001001</a:t>
            </a:r>
            <a:r>
              <a:rPr lang="en-US" sz="18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;</a:t>
            </a:r>
            <a:endParaRPr sz="1800">
              <a:solidFill>
                <a:srgbClr val="C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COMMIT;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0070C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SELECT</a:t>
            </a:r>
            <a:r>
              <a:rPr lang="en-US" sz="1800">
                <a:solidFill>
                  <a:srgbClr val="C00000"/>
                </a:solidFill>
                <a:latin typeface="Tahoma"/>
                <a:ea typeface="Tahoma"/>
                <a:cs typeface="Tahoma"/>
                <a:sym typeface="Tahoma"/>
              </a:rPr>
              <a:t> * </a:t>
            </a:r>
            <a:r>
              <a:rPr b="1" lang="en-US" sz="180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FROM</a:t>
            </a:r>
            <a:r>
              <a:rPr lang="en-US" sz="1800">
                <a:solidFill>
                  <a:srgbClr val="C00000"/>
                </a:solidFill>
                <a:latin typeface="Tahoma"/>
                <a:ea typeface="Tahoma"/>
                <a:cs typeface="Tahoma"/>
                <a:sym typeface="Tahoma"/>
              </a:rPr>
              <a:t> bank_accounts;</a:t>
            </a:r>
            <a:endParaRPr/>
          </a:p>
        </p:txBody>
      </p:sp>
      <p:sp>
        <p:nvSpPr>
          <p:cNvPr id="518" name="Google Shape;518;p33"/>
          <p:cNvSpPr/>
          <p:nvPr/>
        </p:nvSpPr>
        <p:spPr>
          <a:xfrm>
            <a:off x="4501180" y="4768910"/>
            <a:ext cx="2734505" cy="1846660"/>
          </a:xfrm>
          <a:prstGeom prst="rect">
            <a:avLst/>
          </a:prstGeom>
          <a:noFill/>
          <a:ln cap="flat" cmpd="sng" w="2857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Before transaction</a:t>
            </a:r>
            <a:endParaRPr b="1" sz="14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19" name="Google Shape;519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21058" y="5108714"/>
            <a:ext cx="2691241" cy="146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" name="Google Shape;520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13141" y="1982382"/>
            <a:ext cx="4199083" cy="47689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34"/>
          <p:cNvSpPr txBox="1"/>
          <p:nvPr>
            <p:ph type="title"/>
          </p:nvPr>
        </p:nvSpPr>
        <p:spPr>
          <a:xfrm>
            <a:off x="2750820" y="741391"/>
            <a:ext cx="6705206" cy="16162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1" lang="en-US" sz="3200"/>
              <a:t>Summary</a:t>
            </a:r>
            <a:endParaRPr/>
          </a:p>
        </p:txBody>
      </p:sp>
      <p:sp>
        <p:nvSpPr>
          <p:cNvPr id="526" name="Google Shape;526;p3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527" name="Google Shape;527;p34"/>
          <p:cNvGrpSpPr/>
          <p:nvPr/>
        </p:nvGrpSpPr>
        <p:grpSpPr>
          <a:xfrm>
            <a:off x="-5025" y="6737718"/>
            <a:ext cx="12207200" cy="123363"/>
            <a:chOff x="-5025" y="6737718"/>
            <a:chExt cx="12207200" cy="123363"/>
          </a:xfrm>
        </p:grpSpPr>
        <p:sp>
          <p:nvSpPr>
            <p:cNvPr id="528" name="Google Shape;528;p34"/>
            <p:cNvSpPr/>
            <p:nvPr/>
          </p:nvSpPr>
          <p:spPr>
            <a:xfrm flipH="1" rot="5400000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9" name="Google Shape;529;p34"/>
            <p:cNvSpPr/>
            <p:nvPr/>
          </p:nvSpPr>
          <p:spPr>
            <a:xfrm rot="-54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0">
                  <a:srgbClr val="918485">
                    <a:alpha val="0"/>
                  </a:srgbClr>
                </a:gs>
                <a:gs pos="19000">
                  <a:srgbClr val="918485">
                    <a:alpha val="0"/>
                  </a:srgbClr>
                </a:gs>
                <a:gs pos="100000">
                  <a:srgbClr val="BCB4B5"/>
                </a:gs>
              </a:gsLst>
              <a:lin ang="6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aphicFrame>
        <p:nvGraphicFramePr>
          <p:cNvPr id="530" name="Google Shape;530;p34"/>
          <p:cNvGraphicFramePr/>
          <p:nvPr/>
        </p:nvGraphicFramePr>
        <p:xfrm>
          <a:off x="202095" y="206322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{CCEE6A4C-AE9A-4531-B1EC-25B8D69C7151}</a:tableStyleId>
              </a:tblPr>
              <a:tblGrid>
                <a:gridCol w="2918800"/>
                <a:gridCol w="8869025"/>
              </a:tblGrid>
              <a:tr h="4767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 cap="none">
                          <a:solidFill>
                            <a:schemeClr val="dk1"/>
                          </a:solidFill>
                        </a:rPr>
                        <a:t>Mode</a:t>
                      </a:r>
                      <a:endParaRPr sz="2000" cap="none">
                        <a:solidFill>
                          <a:schemeClr val="dk1"/>
                        </a:solidFill>
                      </a:endParaRPr>
                    </a:p>
                  </a:txBody>
                  <a:tcPr marT="24000" marB="179950" marR="59975" marL="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 cap="none">
                          <a:solidFill>
                            <a:schemeClr val="dk1"/>
                          </a:solidFill>
                        </a:rPr>
                        <a:t>What It Does</a:t>
                      </a:r>
                      <a:endParaRPr sz="2000" cap="none">
                        <a:solidFill>
                          <a:schemeClr val="dk1"/>
                        </a:solidFill>
                      </a:endParaRPr>
                    </a:p>
                  </a:txBody>
                  <a:tcPr marT="24000" marB="179950" marR="59975" marL="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767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 cap="none">
                          <a:solidFill>
                            <a:schemeClr val="dk1"/>
                          </a:solidFill>
                        </a:rPr>
                        <a:t>READ ONLY</a:t>
                      </a:r>
                      <a:endParaRPr sz="2000" cap="none">
                        <a:solidFill>
                          <a:schemeClr val="dk1"/>
                        </a:solidFill>
                      </a:endParaRPr>
                    </a:p>
                  </a:txBody>
                  <a:tcPr marT="24000" marB="179950" marR="59975" marL="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cap="none">
                          <a:solidFill>
                            <a:schemeClr val="dk1"/>
                          </a:solidFill>
                        </a:rPr>
                        <a:t>Ensures no data can be modified during the transaction.</a:t>
                      </a:r>
                      <a:endParaRPr/>
                    </a:p>
                  </a:txBody>
                  <a:tcPr marT="24000" marB="179950" marR="59975" marL="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767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 cap="none">
                          <a:solidFill>
                            <a:schemeClr val="dk1"/>
                          </a:solidFill>
                        </a:rPr>
                        <a:t>READ WRITE</a:t>
                      </a:r>
                      <a:endParaRPr sz="2000" cap="none">
                        <a:solidFill>
                          <a:schemeClr val="dk1"/>
                        </a:solidFill>
                      </a:endParaRPr>
                    </a:p>
                  </a:txBody>
                  <a:tcPr marT="24000" marB="179950" marR="59975" marL="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cap="none">
                          <a:solidFill>
                            <a:schemeClr val="dk1"/>
                          </a:solidFill>
                        </a:rPr>
                        <a:t>Allows both reading and modifying data during the transaction.</a:t>
                      </a:r>
                      <a:endParaRPr/>
                    </a:p>
                  </a:txBody>
                  <a:tcPr marT="24000" marB="179950" marR="59975" marL="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767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 cap="none">
                          <a:solidFill>
                            <a:schemeClr val="dk1"/>
                          </a:solidFill>
                        </a:rPr>
                        <a:t>READ UNCOMMITTED</a:t>
                      </a:r>
                      <a:endParaRPr sz="2000" cap="none">
                        <a:solidFill>
                          <a:schemeClr val="dk1"/>
                        </a:solidFill>
                      </a:endParaRPr>
                    </a:p>
                  </a:txBody>
                  <a:tcPr marT="24000" marB="179950" marR="59975" marL="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cap="none">
                          <a:solidFill>
                            <a:schemeClr val="dk1"/>
                          </a:solidFill>
                        </a:rPr>
                        <a:t>Allows reading uncommitted changes from other transactions (dirty reads).</a:t>
                      </a:r>
                      <a:endParaRPr/>
                    </a:p>
                  </a:txBody>
                  <a:tcPr marT="24000" marB="179950" marR="59975" marL="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876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 cap="none">
                          <a:solidFill>
                            <a:schemeClr val="dk1"/>
                          </a:solidFill>
                        </a:rPr>
                        <a:t>READ COMMITTED</a:t>
                      </a:r>
                      <a:endParaRPr sz="2000" cap="none">
                        <a:solidFill>
                          <a:schemeClr val="dk1"/>
                        </a:solidFill>
                      </a:endParaRPr>
                    </a:p>
                  </a:txBody>
                  <a:tcPr marT="24000" marB="179950" marR="59975" marL="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cap="none">
                          <a:solidFill>
                            <a:schemeClr val="dk1"/>
                          </a:solidFill>
                        </a:rPr>
                        <a:t>Prevents dirty reads, but data can still change between reads (non-repeatable reads possible).</a:t>
                      </a:r>
                      <a:endParaRPr/>
                    </a:p>
                  </a:txBody>
                  <a:tcPr marT="24000" marB="179950" marR="59975" marL="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767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 cap="none">
                          <a:solidFill>
                            <a:schemeClr val="dk1"/>
                          </a:solidFill>
                        </a:rPr>
                        <a:t>REPEATABLE READ</a:t>
                      </a:r>
                      <a:endParaRPr sz="2000" cap="none">
                        <a:solidFill>
                          <a:schemeClr val="dk1"/>
                        </a:solidFill>
                      </a:endParaRPr>
                    </a:p>
                  </a:txBody>
                  <a:tcPr marT="24000" marB="179950" marR="59975" marL="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cap="none">
                          <a:solidFill>
                            <a:schemeClr val="dk1"/>
                          </a:solidFill>
                        </a:rPr>
                        <a:t>Ensures consistent data for the duration of the transaction (no dirty or non-repeatable reads).</a:t>
                      </a:r>
                      <a:endParaRPr/>
                    </a:p>
                  </a:txBody>
                  <a:tcPr marT="24000" marB="179950" marR="59975" marL="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876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 cap="none">
                          <a:solidFill>
                            <a:schemeClr val="dk1"/>
                          </a:solidFill>
                        </a:rPr>
                        <a:t>SERIALIZABLE</a:t>
                      </a:r>
                      <a:endParaRPr sz="2000" cap="none">
                        <a:solidFill>
                          <a:schemeClr val="dk1"/>
                        </a:solidFill>
                      </a:endParaRPr>
                    </a:p>
                  </a:txBody>
                  <a:tcPr marT="24000" marB="179950" marR="59975" marL="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cap="none">
                          <a:solidFill>
                            <a:schemeClr val="dk1"/>
                          </a:solidFill>
                        </a:rPr>
                        <a:t>Ensures complete isolation by locking rows, preventing phantom reads or any concurrent access.</a:t>
                      </a:r>
                      <a:endParaRPr/>
                    </a:p>
                  </a:txBody>
                  <a:tcPr marT="24000" marB="179950" marR="59975" marL="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3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536" name="Google Shape;536;p3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37" name="Google Shape;537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75188" y="3429000"/>
            <a:ext cx="5327003" cy="400892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25089" y="2894401"/>
            <a:ext cx="5327003" cy="400892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p3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05563" y="2684422"/>
            <a:ext cx="3612283" cy="12217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4"/>
          <p:cNvSpPr txBox="1"/>
          <p:nvPr>
            <p:ph type="ctrTitle"/>
          </p:nvPr>
        </p:nvSpPr>
        <p:spPr>
          <a:xfrm>
            <a:off x="218661" y="795131"/>
            <a:ext cx="11728174" cy="170835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US"/>
              <a:t>Before we continue this TCL,</a:t>
            </a:r>
            <a:br>
              <a:rPr lang="en-US"/>
            </a:br>
            <a:br>
              <a:rPr lang="en-US"/>
            </a:br>
            <a:r>
              <a:rPr lang="en-US"/>
              <a:t>we reuse the same database same tables created in DML3</a:t>
            </a:r>
            <a:endParaRPr/>
          </a:p>
        </p:txBody>
      </p:sp>
      <p:sp>
        <p:nvSpPr>
          <p:cNvPr id="237" name="Google Shape;237;p4"/>
          <p:cNvSpPr txBox="1"/>
          <p:nvPr>
            <p:ph idx="1" type="subTitle"/>
          </p:nvPr>
        </p:nvSpPr>
        <p:spPr>
          <a:xfrm>
            <a:off x="596348" y="3140765"/>
            <a:ext cx="10071652" cy="29221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If failed to find the database and tables you created previously, 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refer here to get our SQL statements to prepare all tables and sample data…</a:t>
            </a:r>
            <a:br>
              <a:rPr lang="en-US"/>
            </a:br>
            <a:r>
              <a:rPr lang="en-US" u="sng">
                <a:solidFill>
                  <a:srgbClr val="C00000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https://docs.google.com/document/d/1jC5daHE4WhP7N9U6ZxqRzBJcJAzqJxf1/edit?usp=sharing&amp;ouid=112935562328060013817&amp;rtpof=true&amp;sd=true</a:t>
            </a:r>
            <a:r>
              <a:rPr lang="en-US">
                <a:solidFill>
                  <a:srgbClr val="C00000"/>
                </a:solidFill>
              </a:rPr>
              <a:t> 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</p:txBody>
      </p:sp>
      <p:sp>
        <p:nvSpPr>
          <p:cNvPr id="238" name="Google Shape;238;p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5"/>
          <p:cNvSpPr txBox="1"/>
          <p:nvPr>
            <p:ph type="title"/>
          </p:nvPr>
        </p:nvSpPr>
        <p:spPr>
          <a:xfrm>
            <a:off x="171450" y="136525"/>
            <a:ext cx="11830050" cy="48323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 sz="2800"/>
              <a:t>Here, our tables with records</a:t>
            </a:r>
            <a:endParaRPr/>
          </a:p>
        </p:txBody>
      </p:sp>
      <p:sp>
        <p:nvSpPr>
          <p:cNvPr id="244" name="Google Shape;244;p5"/>
          <p:cNvSpPr txBox="1"/>
          <p:nvPr>
            <p:ph idx="1" type="body"/>
          </p:nvPr>
        </p:nvSpPr>
        <p:spPr>
          <a:xfrm>
            <a:off x="171450" y="619760"/>
            <a:ext cx="11830050" cy="610171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select * from locations;</a:t>
            </a:r>
            <a:endParaRPr/>
          </a:p>
        </p:txBody>
      </p:sp>
      <p:sp>
        <p:nvSpPr>
          <p:cNvPr id="245" name="Google Shape;245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46" name="Google Shape;246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3173" y="1102994"/>
            <a:ext cx="10783993" cy="5417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6"/>
          <p:cNvSpPr txBox="1"/>
          <p:nvPr>
            <p:ph type="title"/>
          </p:nvPr>
        </p:nvSpPr>
        <p:spPr>
          <a:xfrm>
            <a:off x="171450" y="136525"/>
            <a:ext cx="11830050" cy="48323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 sz="2800"/>
              <a:t>Here, our tables with records</a:t>
            </a:r>
            <a:endParaRPr/>
          </a:p>
        </p:txBody>
      </p:sp>
      <p:sp>
        <p:nvSpPr>
          <p:cNvPr id="252" name="Google Shape;252;p6"/>
          <p:cNvSpPr txBox="1"/>
          <p:nvPr>
            <p:ph idx="1" type="body"/>
          </p:nvPr>
        </p:nvSpPr>
        <p:spPr>
          <a:xfrm>
            <a:off x="171450" y="619760"/>
            <a:ext cx="11830050" cy="610171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select * from departments;</a:t>
            </a:r>
            <a:endParaRPr/>
          </a:p>
        </p:txBody>
      </p:sp>
      <p:sp>
        <p:nvSpPr>
          <p:cNvPr id="253" name="Google Shape;253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54" name="Google Shape;254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52670" y="136525"/>
            <a:ext cx="6105721" cy="6584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7"/>
          <p:cNvSpPr txBox="1"/>
          <p:nvPr>
            <p:ph type="title"/>
          </p:nvPr>
        </p:nvSpPr>
        <p:spPr>
          <a:xfrm>
            <a:off x="171450" y="136525"/>
            <a:ext cx="3827393" cy="8772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 sz="2800"/>
              <a:t>Here, </a:t>
            </a:r>
            <a:br>
              <a:rPr lang="en-US" sz="2800"/>
            </a:br>
            <a:r>
              <a:rPr lang="en-US" sz="2800"/>
              <a:t>our tables with records</a:t>
            </a:r>
            <a:endParaRPr/>
          </a:p>
        </p:txBody>
      </p:sp>
      <p:sp>
        <p:nvSpPr>
          <p:cNvPr id="260" name="Google Shape;260;p7"/>
          <p:cNvSpPr txBox="1"/>
          <p:nvPr>
            <p:ph idx="1" type="body"/>
          </p:nvPr>
        </p:nvSpPr>
        <p:spPr>
          <a:xfrm>
            <a:off x="171450" y="1013791"/>
            <a:ext cx="11830050" cy="570768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select * from employees;</a:t>
            </a:r>
            <a:endParaRPr/>
          </a:p>
        </p:txBody>
      </p:sp>
      <p:sp>
        <p:nvSpPr>
          <p:cNvPr id="261" name="Google Shape;261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62" name="Google Shape;262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44229" y="116647"/>
            <a:ext cx="7772400" cy="37935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60035" y="3282820"/>
            <a:ext cx="8511208" cy="3438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8"/>
          <p:cNvSpPr txBox="1"/>
          <p:nvPr>
            <p:ph type="title"/>
          </p:nvPr>
        </p:nvSpPr>
        <p:spPr>
          <a:xfrm>
            <a:off x="1364974" y="2766218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/>
              <a:t>Let’s start…</a:t>
            </a:r>
            <a:endParaRPr/>
          </a:p>
        </p:txBody>
      </p:sp>
      <p:sp>
        <p:nvSpPr>
          <p:cNvPr id="269" name="Google Shape;269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9"/>
          <p:cNvSpPr txBox="1"/>
          <p:nvPr>
            <p:ph type="title"/>
          </p:nvPr>
        </p:nvSpPr>
        <p:spPr>
          <a:xfrm>
            <a:off x="1364974" y="2766218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/>
              <a:t>View</a:t>
            </a:r>
            <a:endParaRPr/>
          </a:p>
        </p:txBody>
      </p:sp>
      <p:sp>
        <p:nvSpPr>
          <p:cNvPr id="275" name="Google Shape;275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Custom 2">
      <a:dk1>
        <a:srgbClr val="000000"/>
      </a:dk1>
      <a:lt1>
        <a:srgbClr val="FFFFFF"/>
      </a:lt1>
      <a:dk2>
        <a:srgbClr val="696464"/>
      </a:dk2>
      <a:lt2>
        <a:srgbClr val="E9E5DC"/>
      </a:lt2>
      <a:accent1>
        <a:srgbClr val="6C1D35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6C3636"/>
      </a:accent6>
      <a:hlink>
        <a:srgbClr val="CC9900"/>
      </a:hlink>
      <a:folHlink>
        <a:srgbClr val="96A9A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2023-12-31T03:09:43Z</dcterms:created>
  <dc:creator>NUR AMALINA BINTI HAMIDI</dc:creator>
</cp:coreProperties>
</file>